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26"/>
  </p:notesMasterIdLst>
  <p:sldIdLst>
    <p:sldId id="283" r:id="rId2"/>
    <p:sldId id="324" r:id="rId3"/>
    <p:sldId id="325" r:id="rId4"/>
    <p:sldId id="359" r:id="rId5"/>
    <p:sldId id="352" r:id="rId6"/>
    <p:sldId id="354" r:id="rId7"/>
    <p:sldId id="355" r:id="rId8"/>
    <p:sldId id="360" r:id="rId9"/>
    <p:sldId id="361" r:id="rId10"/>
    <p:sldId id="363" r:id="rId11"/>
    <p:sldId id="362" r:id="rId12"/>
    <p:sldId id="358" r:id="rId13"/>
    <p:sldId id="327" r:id="rId14"/>
    <p:sldId id="342" r:id="rId15"/>
    <p:sldId id="347" r:id="rId16"/>
    <p:sldId id="343" r:id="rId17"/>
    <p:sldId id="348" r:id="rId18"/>
    <p:sldId id="349" r:id="rId19"/>
    <p:sldId id="351" r:id="rId20"/>
    <p:sldId id="338" r:id="rId21"/>
    <p:sldId id="339" r:id="rId22"/>
    <p:sldId id="337" r:id="rId23"/>
    <p:sldId id="341" r:id="rId24"/>
    <p:sldId id="287" r:id="rId25"/>
  </p:sldIdLst>
  <p:sldSz cx="12192000" cy="6858000"/>
  <p:notesSz cx="6877050" cy="96535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сянюк Алексей Александрович" initials="КАА" lastIdx="2" clrIdx="0">
    <p:extLst/>
  </p:cmAuthor>
  <p:cmAuthor id="2" name="Воробьев Алексей Максимович" initials="ВАМ" lastIdx="3" clrIdx="1">
    <p:extLst/>
  </p:cmAuthor>
  <p:cmAuthor id="3" name="Шмелев Алексей Константинович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F"/>
    <a:srgbClr val="FFF6C1"/>
    <a:srgbClr val="FDE6D3"/>
    <a:srgbClr val="FCD9BC"/>
    <a:srgbClr val="FAB882"/>
    <a:srgbClr val="2B6CA7"/>
    <a:srgbClr val="6C81B4"/>
    <a:srgbClr val="4F81BD"/>
    <a:srgbClr val="F7964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8" y="2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851BFEE2-8C22-486B-B394-4F571AC208F5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6" y="4585457"/>
            <a:ext cx="5501640" cy="4344115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169235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8" y="9169235"/>
            <a:ext cx="2980055" cy="482679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3DCD607D-6DB4-4588-82CA-05EC035AD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6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6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4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5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2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5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1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38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45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93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2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3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7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91"/>
            <a:ext cx="1218988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6" indent="0">
              <a:buNone/>
              <a:defRPr sz="2400"/>
            </a:lvl3pPr>
            <a:lvl4pPr marL="1371324" indent="0">
              <a:buNone/>
              <a:defRPr sz="2000"/>
            </a:lvl4pPr>
            <a:lvl5pPr marL="1828432" indent="0">
              <a:buNone/>
              <a:defRPr sz="2000"/>
            </a:lvl5pPr>
            <a:lvl6pPr marL="2285539" indent="0">
              <a:buNone/>
              <a:defRPr sz="2000"/>
            </a:lvl6pPr>
            <a:lvl7pPr marL="2742647" indent="0">
              <a:buNone/>
              <a:defRPr sz="2000"/>
            </a:lvl7pPr>
            <a:lvl8pPr marL="3199755" indent="0">
              <a:buNone/>
              <a:defRPr sz="2000"/>
            </a:lvl8pPr>
            <a:lvl9pPr marL="3656863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931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7901519" y="5127625"/>
            <a:ext cx="1231900" cy="376238"/>
          </a:xfrm>
          <a:prstGeom prst="rect">
            <a:avLst/>
          </a:prstGeom>
          <a:noFill/>
        </p:spPr>
        <p:txBody>
          <a:bodyPr lIns="80147" tIns="40075" rIns="80147" bIns="400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5851" indent="2783">
              <a:defRPr>
                <a:latin typeface="+mj-lt"/>
              </a:defRPr>
            </a:lvl2pPr>
            <a:lvl3pPr marL="550998" indent="-228192">
              <a:tabLst/>
              <a:defRPr>
                <a:latin typeface="+mj-lt"/>
              </a:defRPr>
            </a:lvl3pPr>
            <a:lvl4pPr marL="0" indent="315851">
              <a:lnSpc>
                <a:spcPts val="1579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9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91"/>
            <a:ext cx="9782923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1"/>
            <a:ext cx="1218988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8633" indent="0">
              <a:defRPr>
                <a:latin typeface="+mj-lt"/>
              </a:defRPr>
            </a:lvl2pPr>
            <a:lvl3pPr marL="550998" indent="-228192">
              <a:defRPr>
                <a:latin typeface="+mj-lt"/>
              </a:defRPr>
            </a:lvl3pPr>
            <a:lvl4pPr marL="0" indent="315851">
              <a:defRPr>
                <a:latin typeface="+mj-lt"/>
              </a:defRPr>
            </a:lvl4pPr>
            <a:lvl5pPr marL="1257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91"/>
            <a:ext cx="9783868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0"/>
            <a:ext cx="12189884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2" y="1012506"/>
            <a:ext cx="976091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3429720"/>
            <a:ext cx="976091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4"/>
            <a:ext cx="4827685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3" y="1606874"/>
            <a:ext cx="4859863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7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0" y="1606872"/>
            <a:ext cx="4899671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0" y="2174876"/>
            <a:ext cx="4899671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133" y="1606872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133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2163"/>
            <a:ext cx="755651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90538"/>
            <a:ext cx="97917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47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47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65679-BEBA-4483-A580-85B94F47C386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189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377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566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754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492" algn="l" defTabSz="912791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492" algn="l" defTabSz="912791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72" indent="-227008" algn="l" defTabSz="912791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17" algn="just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269" algn="l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093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0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9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8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svg"/><Relationship Id="rId5" Type="http://schemas.openxmlformats.org/officeDocument/2006/relationships/image" Target="../media/image14.png"/><Relationship Id="rId4" Type="http://schemas.openxmlformats.org/officeDocument/2006/relationships/image" Target="../media/image1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8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0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1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0734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НАЦИОНАЛЬНАЯ СИСТЕМА ПРОСЛЕЖИВАЕМОСТИ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выбытие из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10111976" y="3195074"/>
            <a:ext cx="1636560" cy="1143039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10522077" y="2631867"/>
            <a:ext cx="1226459" cy="223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1976" y="3515636"/>
            <a:ext cx="500385" cy="45286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4043" y="2321125"/>
            <a:ext cx="6785904" cy="318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Передача товара в производство для переработки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5753" y="1755817"/>
            <a:ext cx="6783577" cy="5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Уничтожение или безвозвратная утрата товара вследствие действия непреодолимой силы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4043" y="1303971"/>
            <a:ext cx="6785904" cy="37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Захоронение, обезвреживание, утилизация или уничтожение товара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52405" y="1700009"/>
            <a:ext cx="1843195" cy="1796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Операции выбытия из прослеживаемости налогоплательщиком на специальном режиме налогообложения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52405" y="4174555"/>
            <a:ext cx="1843196" cy="1846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700" dirty="0">
                <a:latin typeface="Arial Narrow" panose="020B0606020202030204" pitchFamily="34" charset="0"/>
              </a:rPr>
              <a:t>Операции выбытия из прослеживаемости налогоплательщиком на основном режиме налогообложения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10828" y="3860037"/>
            <a:ext cx="6763064" cy="904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Безвозмездная передача товара физическим лицам в личных, семейных и иных целях, не связанных с осуществлением предпринимательской деятельности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12540" y="3037420"/>
            <a:ext cx="6760734" cy="76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Фактический вывоз товара с территории РФ в соответствии с таможенной процедурой экспорта или </a:t>
            </a:r>
            <a:r>
              <a:rPr lang="ru-RU" dirty="0" smtClean="0">
                <a:solidFill>
                  <a:schemeClr val="bg1"/>
                </a:solidFill>
              </a:rPr>
              <a:t>реэкспорта, кроме вывоза товаров в ЕАЭС </a:t>
            </a:r>
            <a:r>
              <a:rPr lang="ru-RU" b="1" dirty="0" smtClean="0">
                <a:solidFill>
                  <a:schemeClr val="bg1"/>
                </a:solidFill>
              </a:rPr>
              <a:t>(только для спец. режима)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10833" y="2700566"/>
            <a:ext cx="6762994" cy="26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Реализация товара в розничной торговле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3508" y="5454100"/>
            <a:ext cx="6785904" cy="27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Конфискация имущества (товара) государством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3508" y="4829084"/>
            <a:ext cx="6785904" cy="5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Списание имущества  по причине морального и (или) физического износа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892510" y="5805048"/>
            <a:ext cx="6785904" cy="360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Задержание товара государственными </a:t>
            </a:r>
            <a:r>
              <a:rPr lang="ru-RU" dirty="0" smtClean="0"/>
              <a:t>органами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2900971" y="6266056"/>
            <a:ext cx="6785904" cy="25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Недостача, выявленная в результате инвентаризации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9308331" y="3613331"/>
            <a:ext cx="1225358" cy="248270"/>
          </a:xfrm>
          <a:prstGeom prst="downArrow">
            <a:avLst>
              <a:gd name="adj1" fmla="val 3123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107451" y="3683618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экспорт в </a:t>
            </a:r>
            <a:r>
              <a:rPr lang="ru-RU" sz="2600" cap="all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еаэс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844824"/>
            <a:ext cx="2238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экспорта в ЕАЭС 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налогообложения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47747" y="4149080"/>
            <a:ext cx="2295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экспорта в ЕАЭС налогоплательщиком на основном режиме налогообложения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86586E4-5108-4DB7-8AF2-5E96932F8652}"/>
              </a:ext>
            </a:extLst>
          </p:cNvPr>
          <p:cNvSpPr/>
          <p:nvPr/>
        </p:nvSpPr>
        <p:spPr>
          <a:xfrm>
            <a:off x="6298740" y="1867091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Документ">
            <a:extLst>
              <a:ext uri="{FF2B5EF4-FFF2-40B4-BE49-F238E27FC236}">
                <a16:creationId xmlns="" xmlns:a16="http://schemas.microsoft.com/office/drawing/2014/main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1964866"/>
            <a:ext cx="537216" cy="53721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5B7FF6B-46AB-4AF8-8A68-3EB79756FB98}"/>
              </a:ext>
            </a:extLst>
          </p:cNvPr>
          <p:cNvSpPr/>
          <p:nvPr/>
        </p:nvSpPr>
        <p:spPr>
          <a:xfrm>
            <a:off x="5918411" y="1864618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569F2E8-A113-4FE1-996E-75B1BF5F39C5}"/>
              </a:ext>
            </a:extLst>
          </p:cNvPr>
          <p:cNvSpPr/>
          <p:nvPr/>
        </p:nvSpPr>
        <p:spPr>
          <a:xfrm>
            <a:off x="5918411" y="2815543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2AF8387D-D497-4F2E-9CEC-3475F775EFDB}"/>
              </a:ext>
            </a:extLst>
          </p:cNvPr>
          <p:cNvSpPr/>
          <p:nvPr/>
        </p:nvSpPr>
        <p:spPr>
          <a:xfrm>
            <a:off x="3653730" y="2771647"/>
            <a:ext cx="1760176" cy="2149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Вывоз товаров подлежащих прослеживаемости в ЕАЭС</a:t>
            </a: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2875041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7127" y="1772816"/>
            <a:ext cx="2267794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7127" y="2695170"/>
            <a:ext cx="2267794" cy="112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192713" y="1982731"/>
            <a:ext cx="182303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127" y="1999638"/>
            <a:ext cx="500848" cy="452860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8818" y="4161780"/>
            <a:ext cx="2281177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8818" y="5084134"/>
            <a:ext cx="2281177" cy="113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243581" y="4371695"/>
            <a:ext cx="1964987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115" name="Рисунок 11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2952" y="4362361"/>
            <a:ext cx="500385" cy="452860"/>
          </a:xfrm>
          <a:prstGeom prst="rect">
            <a:avLst/>
          </a:prstGeom>
        </p:spPr>
      </p:pic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A86586E4-5108-4DB7-8AF2-5E96932F8652}"/>
              </a:ext>
            </a:extLst>
          </p:cNvPr>
          <p:cNvSpPr/>
          <p:nvPr/>
        </p:nvSpPr>
        <p:spPr>
          <a:xfrm>
            <a:off x="6298740" y="4263526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Документ">
            <a:extLst>
              <a:ext uri="{FF2B5EF4-FFF2-40B4-BE49-F238E27FC236}">
                <a16:creationId xmlns="" xmlns:a16="http://schemas.microsoft.com/office/drawing/2014/main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4361301"/>
            <a:ext cx="537216" cy="537216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35B7FF6B-46AB-4AF8-8A68-3EB79756FB98}"/>
              </a:ext>
            </a:extLst>
          </p:cNvPr>
          <p:cNvSpPr/>
          <p:nvPr/>
        </p:nvSpPr>
        <p:spPr>
          <a:xfrm>
            <a:off x="5918411" y="4261053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7569F2E8-A113-4FE1-996E-75B1BF5F39C5}"/>
              </a:ext>
            </a:extLst>
          </p:cNvPr>
          <p:cNvSpPr/>
          <p:nvPr/>
        </p:nvSpPr>
        <p:spPr>
          <a:xfrm>
            <a:off x="5918411" y="5211978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58366" y="2755888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58366" y="5183082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трелка вниз 121"/>
          <p:cNvSpPr/>
          <p:nvPr/>
        </p:nvSpPr>
        <p:spPr>
          <a:xfrm rot="16200000">
            <a:off x="5109450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ЭТАПЫ РЕАЛИЗАЦИИ СИСТЕМЫ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29225" y="1663159"/>
            <a:ext cx="11939151" cy="4358129"/>
            <a:chOff x="-129225" y="1941099"/>
            <a:chExt cx="11939151" cy="4358129"/>
          </a:xfrm>
        </p:grpSpPr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xmlns="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609" y="3499925"/>
              <a:ext cx="1966627" cy="523582"/>
              <a:chOff x="972154" y="2456536"/>
              <a:chExt cx="1209038" cy="345642"/>
            </a:xfrm>
          </p:grpSpPr>
          <p:sp>
            <p:nvSpPr>
              <p:cNvPr id="67" name="Notched Right Arrow 32">
                <a:extLst>
                  <a:ext uri="{FF2B5EF4-FFF2-40B4-BE49-F238E27FC236}">
                    <a16:creationId xmlns:a16="http://schemas.microsoft.com/office/drawing/2014/main" xmlns="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404D6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8" name="Oval 34">
                <a:extLst>
                  <a:ext uri="{FF2B5EF4-FFF2-40B4-BE49-F238E27FC236}">
                    <a16:creationId xmlns:a16="http://schemas.microsoft.com/office/drawing/2014/main" xmlns="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:a16="http://schemas.microsoft.com/office/drawing/2014/main" xmlns="" id="{7923DACE-F3C5-4EA3-B5D8-CF344F40F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7322" y="3499925"/>
              <a:ext cx="1966627" cy="523582"/>
              <a:chOff x="934965" y="2456536"/>
              <a:chExt cx="1283419" cy="345642"/>
            </a:xfrm>
          </p:grpSpPr>
          <p:sp>
            <p:nvSpPr>
              <p:cNvPr id="65" name="Notched Right Arrow 37">
                <a:extLst>
                  <a:ext uri="{FF2B5EF4-FFF2-40B4-BE49-F238E27FC236}">
                    <a16:creationId xmlns:a16="http://schemas.microsoft.com/office/drawing/2014/main" xmlns="" id="{3E2572E5-F98B-4399-82E5-3B52D0B6134D}"/>
                  </a:ext>
                </a:extLst>
              </p:cNvPr>
              <p:cNvSpPr/>
              <p:nvPr/>
            </p:nvSpPr>
            <p:spPr>
              <a:xfrm>
                <a:off x="934965" y="2456536"/>
                <a:ext cx="1283419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596A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6" name="Oval 39">
                <a:extLst>
                  <a:ext uri="{FF2B5EF4-FFF2-40B4-BE49-F238E27FC236}">
                    <a16:creationId xmlns:a16="http://schemas.microsoft.com/office/drawing/2014/main" xmlns="" id="{98C29176-E1AB-45E0-9567-796999F4F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72988" y="2531694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xmlns="" id="{CF577CFA-1A22-47D1-94EF-C58917E5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0306" y="3499925"/>
              <a:ext cx="1966627" cy="523582"/>
              <a:chOff x="769938" y="2456536"/>
              <a:chExt cx="1613466" cy="345642"/>
            </a:xfrm>
          </p:grpSpPr>
          <p:sp>
            <p:nvSpPr>
              <p:cNvPr id="63" name="Notched Right Arrow 41">
                <a:extLst>
                  <a:ext uri="{FF2B5EF4-FFF2-40B4-BE49-F238E27FC236}">
                    <a16:creationId xmlns:a16="http://schemas.microsoft.com/office/drawing/2014/main" xmlns="" id="{D40D87AC-F228-422B-AF18-99BD9DEE5442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7EA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4" name="Oval 42">
                <a:extLst>
                  <a:ext uri="{FF2B5EF4-FFF2-40B4-BE49-F238E27FC236}">
                    <a16:creationId xmlns:a16="http://schemas.microsoft.com/office/drawing/2014/main" xmlns="" id="{12C446DC-82B4-402A-8692-A1A289956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0877" y="2522903"/>
                <a:ext cx="249850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B9EFB99C-AEC0-4C38-832B-5D16AB8762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0474" y="3497124"/>
              <a:ext cx="1966627" cy="523582"/>
              <a:chOff x="769938" y="2456536"/>
              <a:chExt cx="1613466" cy="345642"/>
            </a:xfrm>
          </p:grpSpPr>
          <p:sp>
            <p:nvSpPr>
              <p:cNvPr id="61" name="Notched Right Arrow 44">
                <a:extLst>
                  <a:ext uri="{FF2B5EF4-FFF2-40B4-BE49-F238E27FC236}">
                    <a16:creationId xmlns:a16="http://schemas.microsoft.com/office/drawing/2014/main" xmlns="" id="{9B8384BB-5E0F-46DE-A80C-9E38B3F4A854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94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2" name="Oval 45">
                <a:extLst>
                  <a:ext uri="{FF2B5EF4-FFF2-40B4-BE49-F238E27FC236}">
                    <a16:creationId xmlns:a16="http://schemas.microsoft.com/office/drawing/2014/main" xmlns="" id="{FE2044EB-8A34-44D8-9F60-5185799A7A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3907" y="2527605"/>
                <a:ext cx="224262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xmlns="" id="{942A4B57-6F0A-4EE4-94AD-05F4EBD632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1083" y="3484564"/>
              <a:ext cx="1966627" cy="523582"/>
              <a:chOff x="769938" y="2456536"/>
              <a:chExt cx="1613466" cy="345642"/>
            </a:xfrm>
          </p:grpSpPr>
          <p:sp>
            <p:nvSpPr>
              <p:cNvPr id="59" name="Notched Right Arrow 51">
                <a:extLst>
                  <a:ext uri="{FF2B5EF4-FFF2-40B4-BE49-F238E27FC236}">
                    <a16:creationId xmlns:a16="http://schemas.microsoft.com/office/drawing/2014/main" xmlns="" id="{3E675CF2-18FF-46DA-869B-25B1484D608C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77A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0" name="Oval 63">
                <a:extLst>
                  <a:ext uri="{FF2B5EF4-FFF2-40B4-BE49-F238E27FC236}">
                    <a16:creationId xmlns:a16="http://schemas.microsoft.com/office/drawing/2014/main" xmlns="" id="{BDC729EC-6145-447E-A6B3-72553BC9C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7913" y="2529859"/>
                <a:ext cx="256013" cy="19900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A38C667-E139-4900-932A-DBB84F3679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07669" y="5875892"/>
              <a:ext cx="19364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400" b="1" dirty="0" smtClean="0">
                  <a:solidFill>
                    <a:srgbClr val="404D6B"/>
                  </a:solidFill>
                  <a:latin typeface="Calibri Light" panose="020F0302020204030204"/>
                  <a:cs typeface="Calibri Light" panose="020F0302020204030204" pitchFamily="34" charset="0"/>
                </a:rPr>
                <a:t>С 1 ИЮЛЯ 2021</a:t>
              </a:r>
              <a:endParaRPr lang="en-US" sz="2400" b="1" dirty="0">
                <a:solidFill>
                  <a:srgbClr val="404D6B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0258A7-A8E6-4758-8A32-DACE154F535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33326" y="1941099"/>
              <a:ext cx="3376599" cy="886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Представление операторами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ЭДО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счет – фактуру (УПД</a:t>
              </a: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) всех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плательщиков</a:t>
              </a:r>
              <a:endParaRPr lang="ru-RU" b="1" dirty="0">
                <a:solidFill>
                  <a:srgbClr val="E77A22"/>
                </a:solidFill>
                <a:latin typeface="Calibri Light" panose="020F0302020204030204"/>
              </a:endParaRPr>
            </a:p>
          </p:txBody>
        </p:sp>
        <p:cxnSp>
          <p:nvCxnSpPr>
            <p:cNvPr id="12" name="Straight Connector 74">
              <a:extLst>
                <a:ext uri="{FF2B5EF4-FFF2-40B4-BE49-F238E27FC236}">
                  <a16:creationId xmlns:a16="http://schemas.microsoft.com/office/drawing/2014/main" xmlns="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750442" y="3127720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rgbClr val="404D6B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3" name="Straight Connector 85">
              <a:extLst>
                <a:ext uri="{FF2B5EF4-FFF2-40B4-BE49-F238E27FC236}">
                  <a16:creationId xmlns:a16="http://schemas.microsoft.com/office/drawing/2014/main" xmlns="" id="{2C25D921-741D-4679-8E74-DC79B441489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848233" y="3115950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007EAE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4" name="Straight Connector 90">
              <a:extLst>
                <a:ext uri="{FF2B5EF4-FFF2-40B4-BE49-F238E27FC236}">
                  <a16:creationId xmlns:a16="http://schemas.microsoft.com/office/drawing/2014/main" xmlns="" id="{66E0CE22-A5A3-4AF7-B692-0F258DA8DC00}"/>
                </a:ext>
              </a:extLst>
            </p:cNvPr>
            <p:cNvCxnSpPr>
              <a:cxnSpLocks noChangeAspect="1"/>
            </p:cNvCxnSpPr>
            <p:nvPr/>
          </p:nvCxnSpPr>
          <p:spPr>
            <a:xfrm rot="10800000" flipH="1">
              <a:off x="9577811" y="3716617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E77A2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5" name="Straight Connector 95">
              <a:extLst>
                <a:ext uri="{FF2B5EF4-FFF2-40B4-BE49-F238E27FC236}">
                  <a16:creationId xmlns:a16="http://schemas.microsoft.com/office/drawing/2014/main" xmlns="" id="{64D854E0-992A-4C08-A3BB-12ACA43109F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19451" y="3708148"/>
              <a:ext cx="5535" cy="647674"/>
            </a:xfrm>
            <a:prstGeom prst="line">
              <a:avLst/>
            </a:prstGeom>
            <a:noFill/>
            <a:ln w="19050" cap="flat" cmpd="sng" algn="ctr">
              <a:solidFill>
                <a:srgbClr val="596A94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6" name="Straight Connector 100">
              <a:extLst>
                <a:ext uri="{FF2B5EF4-FFF2-40B4-BE49-F238E27FC236}">
                  <a16:creationId xmlns:a16="http://schemas.microsoft.com/office/drawing/2014/main" xmlns="" id="{3C7B9CB5-9817-4FD5-83F9-78CE1F93CF8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459631" y="3704467"/>
              <a:ext cx="5537" cy="654149"/>
            </a:xfrm>
            <a:prstGeom prst="line">
              <a:avLst/>
            </a:prstGeom>
            <a:noFill/>
            <a:ln w="19050" cap="flat" cmpd="sng" algn="ctr">
              <a:solidFill>
                <a:srgbClr val="0094C8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8891" y="4270062"/>
              <a:ext cx="1986121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Все плательщики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участвуют в системе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прослеживаемости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CFF4A0F-E705-4BAD-8D26-A2A13A0FE5B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749256" y="4021758"/>
              <a:ext cx="2284283" cy="18158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Отчет о прослеживаемых </a:t>
              </a:r>
            </a:p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товарах </a:t>
              </a:r>
            </a:p>
            <a:p>
              <a:pPr algn="ctr" defTabSz="1031626"/>
              <a:r>
                <a:rPr lang="ru-RU" sz="1600" dirty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плательщиков на спец.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Режимах,</a:t>
              </a: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 а также операции выбытия/возобновления</a:t>
              </a:r>
              <a:r>
                <a:rPr lang="ru-RU" sz="1600" dirty="0" smtClean="0">
                  <a:solidFill>
                    <a:srgbClr val="404D6B"/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404D6B"/>
                </a:solidFill>
                <a:latin typeface="Calibri Light" panose="020F03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174110-50DE-4DA4-8783-BA4F4FDFBD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45390" y="2771317"/>
              <a:ext cx="326453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(отложенная норма, вступает в силу с 01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января 2023 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года)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EF75DE-4469-437A-BEF2-E7A7A640DDC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66644" y="1958438"/>
              <a:ext cx="1593519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Сведения о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прослеживаемых товарах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в НД по НДС </a:t>
              </a:r>
              <a:endParaRPr lang="ru-RU" b="1" dirty="0" smtClean="0">
                <a:solidFill>
                  <a:srgbClr val="596A94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НП на ОСН)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1B11E64-773B-4F46-9108-EC7F8BFB4C9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6804" y="2186416"/>
              <a:ext cx="216008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Обязательный </a:t>
              </a:r>
            </a:p>
            <a:p>
              <a:pPr algn="ctr" defTabSz="1031626"/>
              <a:r>
                <a:rPr lang="ru-RU" b="1" dirty="0" smtClean="0">
                  <a:solidFill>
                    <a:srgbClr val="4B95AF"/>
                  </a:solidFill>
                  <a:latin typeface="Calibri Light" panose="020F0302020204030204"/>
                </a:rPr>
                <a:t>электронный документооборот </a:t>
              </a:r>
              <a:endParaRPr lang="ru-RU" b="1" dirty="0">
                <a:solidFill>
                  <a:srgbClr val="4B95AF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всеми плательщиками</a:t>
              </a:r>
            </a:p>
          </p:txBody>
        </p:sp>
        <p:sp>
          <p:nvSpPr>
            <p:cNvPr id="22" name="Teardrop 64">
              <a:extLst>
                <a:ext uri="{FF2B5EF4-FFF2-40B4-BE49-F238E27FC236}">
                  <a16:creationId xmlns:a16="http://schemas.microsoft.com/office/drawing/2014/main" xmlns="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324381" y="2188864"/>
              <a:ext cx="846640" cy="883059"/>
            </a:xfrm>
            <a:prstGeom prst="teardrop">
              <a:avLst/>
            </a:prstGeom>
            <a:solidFill>
              <a:srgbClr val="404D6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Teardrop 87">
              <a:extLst>
                <a:ext uri="{FF2B5EF4-FFF2-40B4-BE49-F238E27FC236}">
                  <a16:creationId xmlns:a16="http://schemas.microsoft.com/office/drawing/2014/main" xmlns="" id="{17C83938-7230-4FD1-A1A6-162D4E51993B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4441533" y="2206292"/>
              <a:ext cx="846640" cy="846640"/>
            </a:xfrm>
            <a:prstGeom prst="teardrop">
              <a:avLst/>
            </a:prstGeom>
            <a:solidFill>
              <a:srgbClr val="007EA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Teardrop 92">
              <a:extLst>
                <a:ext uri="{FF2B5EF4-FFF2-40B4-BE49-F238E27FC236}">
                  <a16:creationId xmlns:a16="http://schemas.microsoft.com/office/drawing/2014/main" xmlns="" id="{FF5718D0-B9C0-4F7A-BDAA-2EF496BA3CD9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148798" y="4388747"/>
              <a:ext cx="846640" cy="846640"/>
            </a:xfrm>
            <a:prstGeom prst="teardrop">
              <a:avLst/>
            </a:prstGeom>
            <a:solidFill>
              <a:srgbClr val="E77A2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ardrop 102">
              <a:extLst>
                <a:ext uri="{FF2B5EF4-FFF2-40B4-BE49-F238E27FC236}">
                  <a16:creationId xmlns:a16="http://schemas.microsoft.com/office/drawing/2014/main" xmlns="" id="{EC849742-A8FA-413D-89D1-BABF518A754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36093" y="4414380"/>
              <a:ext cx="846640" cy="846640"/>
            </a:xfrm>
            <a:prstGeom prst="teardrop">
              <a:avLst/>
            </a:prstGeom>
            <a:solidFill>
              <a:srgbClr val="0094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Teardrop 97">
              <a:extLst>
                <a:ext uri="{FF2B5EF4-FFF2-40B4-BE49-F238E27FC236}">
                  <a16:creationId xmlns:a16="http://schemas.microsoft.com/office/drawing/2014/main" xmlns="" id="{38100425-D8D8-40DB-854F-13B34DFF7AD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905176" y="4426271"/>
              <a:ext cx="846640" cy="838257"/>
            </a:xfrm>
            <a:prstGeom prst="teardrop">
              <a:avLst/>
            </a:prstGeom>
            <a:solidFill>
              <a:srgbClr val="596A9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xmlns="" id="{BDA44DC4-6CB5-4A53-A5A1-D1C6B9E19A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38485" y="2452014"/>
              <a:ext cx="417946" cy="38884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D23857C-2804-4DBE-BEDE-411802D1AF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72616" y="5929896"/>
              <a:ext cx="14747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20</a:t>
              </a:r>
              <a:r>
                <a:rPr lang="ru-RU" sz="2400" b="1" dirty="0" smtClean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22-2023*</a:t>
              </a:r>
              <a:endParaRPr lang="en-US" sz="2400" b="1" dirty="0">
                <a:solidFill>
                  <a:srgbClr val="E46C0A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29" name="Freeform 93">
              <a:extLst>
                <a:ext uri="{FF2B5EF4-FFF2-40B4-BE49-F238E27FC236}">
                  <a16:creationId xmlns:a16="http://schemas.microsoft.com/office/drawing/2014/main" xmlns="" id="{27088E79-F9A4-41E8-89DF-5DB25DD49B7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07789" y="4540979"/>
              <a:ext cx="400756" cy="514993"/>
            </a:xfrm>
            <a:custGeom>
              <a:avLst/>
              <a:gdLst>
                <a:gd name="T0" fmla="*/ 486 w 486"/>
                <a:gd name="T1" fmla="*/ 163 h 630"/>
                <a:gd name="T2" fmla="*/ 485 w 486"/>
                <a:gd name="T3" fmla="*/ 161 h 630"/>
                <a:gd name="T4" fmla="*/ 484 w 486"/>
                <a:gd name="T5" fmla="*/ 160 h 630"/>
                <a:gd name="T6" fmla="*/ 326 w 486"/>
                <a:gd name="T7" fmla="*/ 2 h 630"/>
                <a:gd name="T8" fmla="*/ 325 w 486"/>
                <a:gd name="T9" fmla="*/ 1 h 630"/>
                <a:gd name="T10" fmla="*/ 323 w 486"/>
                <a:gd name="T11" fmla="*/ 1 h 630"/>
                <a:gd name="T12" fmla="*/ 122 w 486"/>
                <a:gd name="T13" fmla="*/ 0 h 630"/>
                <a:gd name="T14" fmla="*/ 115 w 486"/>
                <a:gd name="T15" fmla="*/ 137 h 630"/>
                <a:gd name="T16" fmla="*/ 0 w 486"/>
                <a:gd name="T17" fmla="*/ 144 h 630"/>
                <a:gd name="T18" fmla="*/ 7 w 486"/>
                <a:gd name="T19" fmla="*/ 630 h 630"/>
                <a:gd name="T20" fmla="*/ 372 w 486"/>
                <a:gd name="T21" fmla="*/ 623 h 630"/>
                <a:gd name="T22" fmla="*/ 479 w 486"/>
                <a:gd name="T23" fmla="*/ 493 h 630"/>
                <a:gd name="T24" fmla="*/ 486 w 486"/>
                <a:gd name="T25" fmla="*/ 165 h 630"/>
                <a:gd name="T26" fmla="*/ 329 w 486"/>
                <a:gd name="T27" fmla="*/ 24 h 630"/>
                <a:gd name="T28" fmla="*/ 329 w 486"/>
                <a:gd name="T29" fmla="*/ 158 h 630"/>
                <a:gd name="T30" fmla="*/ 358 w 486"/>
                <a:gd name="T31" fmla="*/ 616 h 630"/>
                <a:gd name="T32" fmla="*/ 14 w 486"/>
                <a:gd name="T33" fmla="*/ 151 h 630"/>
                <a:gd name="T34" fmla="*/ 200 w 486"/>
                <a:gd name="T35" fmla="*/ 302 h 630"/>
                <a:gd name="T36" fmla="*/ 358 w 486"/>
                <a:gd name="T37" fmla="*/ 309 h 630"/>
                <a:gd name="T38" fmla="*/ 348 w 486"/>
                <a:gd name="T39" fmla="*/ 295 h 630"/>
                <a:gd name="T40" fmla="*/ 214 w 486"/>
                <a:gd name="T41" fmla="*/ 161 h 630"/>
                <a:gd name="T42" fmla="*/ 372 w 486"/>
                <a:gd name="T43" fmla="*/ 479 h 630"/>
                <a:gd name="T44" fmla="*/ 372 w 486"/>
                <a:gd name="T45" fmla="*/ 301 h 630"/>
                <a:gd name="T46" fmla="*/ 371 w 486"/>
                <a:gd name="T47" fmla="*/ 299 h 630"/>
                <a:gd name="T48" fmla="*/ 371 w 486"/>
                <a:gd name="T49" fmla="*/ 298 h 630"/>
                <a:gd name="T50" fmla="*/ 212 w 486"/>
                <a:gd name="T51" fmla="*/ 139 h 630"/>
                <a:gd name="T52" fmla="*/ 211 w 486"/>
                <a:gd name="T53" fmla="*/ 138 h 630"/>
                <a:gd name="T54" fmla="*/ 210 w 486"/>
                <a:gd name="T55" fmla="*/ 138 h 630"/>
                <a:gd name="T56" fmla="*/ 207 w 486"/>
                <a:gd name="T57" fmla="*/ 137 h 630"/>
                <a:gd name="T58" fmla="*/ 129 w 486"/>
                <a:gd name="T59" fmla="*/ 14 h 630"/>
                <a:gd name="T60" fmla="*/ 315 w 486"/>
                <a:gd name="T61" fmla="*/ 165 h 630"/>
                <a:gd name="T62" fmla="*/ 472 w 486"/>
                <a:gd name="T63" fmla="*/ 172 h 630"/>
                <a:gd name="T64" fmla="*/ 372 w 486"/>
                <a:gd name="T65" fmla="*/ 47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6" h="630">
                  <a:moveTo>
                    <a:pt x="486" y="164"/>
                  </a:move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6" y="162"/>
                    <a:pt x="486" y="162"/>
                    <a:pt x="485" y="161"/>
                  </a:cubicBezTo>
                  <a:cubicBezTo>
                    <a:pt x="485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4" y="160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7" y="2"/>
                    <a:pt x="326" y="2"/>
                    <a:pt x="326" y="2"/>
                  </a:cubicBezTo>
                  <a:cubicBezTo>
                    <a:pt x="326" y="2"/>
                    <a:pt x="326" y="2"/>
                    <a:pt x="326" y="1"/>
                  </a:cubicBezTo>
                  <a:cubicBezTo>
                    <a:pt x="325" y="1"/>
                    <a:pt x="325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1"/>
                    <a:pt x="324" y="1"/>
                    <a:pt x="323" y="1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8" y="0"/>
                    <a:pt x="115" y="4"/>
                    <a:pt x="115" y="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3" y="137"/>
                    <a:pt x="0" y="141"/>
                    <a:pt x="0" y="144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626"/>
                    <a:pt x="3" y="630"/>
                    <a:pt x="7" y="630"/>
                  </a:cubicBezTo>
                  <a:cubicBezTo>
                    <a:pt x="365" y="630"/>
                    <a:pt x="365" y="630"/>
                    <a:pt x="365" y="630"/>
                  </a:cubicBezTo>
                  <a:cubicBezTo>
                    <a:pt x="369" y="630"/>
                    <a:pt x="372" y="626"/>
                    <a:pt x="372" y="623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479" y="493"/>
                    <a:pt x="479" y="493"/>
                    <a:pt x="479" y="493"/>
                  </a:cubicBezTo>
                  <a:cubicBezTo>
                    <a:pt x="483" y="493"/>
                    <a:pt x="486" y="489"/>
                    <a:pt x="486" y="486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lose/>
                  <a:moveTo>
                    <a:pt x="329" y="24"/>
                  </a:moveTo>
                  <a:cubicBezTo>
                    <a:pt x="463" y="158"/>
                    <a:pt x="463" y="158"/>
                    <a:pt x="463" y="158"/>
                  </a:cubicBezTo>
                  <a:cubicBezTo>
                    <a:pt x="329" y="158"/>
                    <a:pt x="329" y="158"/>
                    <a:pt x="329" y="158"/>
                  </a:cubicBezTo>
                  <a:lnTo>
                    <a:pt x="329" y="24"/>
                  </a:lnTo>
                  <a:close/>
                  <a:moveTo>
                    <a:pt x="358" y="616"/>
                  </a:moveTo>
                  <a:cubicBezTo>
                    <a:pt x="14" y="616"/>
                    <a:pt x="14" y="616"/>
                    <a:pt x="14" y="616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6"/>
                    <a:pt x="203" y="309"/>
                    <a:pt x="207" y="309"/>
                  </a:cubicBezTo>
                  <a:cubicBezTo>
                    <a:pt x="358" y="309"/>
                    <a:pt x="358" y="309"/>
                    <a:pt x="358" y="309"/>
                  </a:cubicBezTo>
                  <a:lnTo>
                    <a:pt x="358" y="616"/>
                  </a:lnTo>
                  <a:close/>
                  <a:moveTo>
                    <a:pt x="348" y="295"/>
                  </a:moveTo>
                  <a:cubicBezTo>
                    <a:pt x="214" y="295"/>
                    <a:pt x="214" y="295"/>
                    <a:pt x="214" y="295"/>
                  </a:cubicBezTo>
                  <a:cubicBezTo>
                    <a:pt x="214" y="161"/>
                    <a:pt x="214" y="161"/>
                    <a:pt x="214" y="161"/>
                  </a:cubicBezTo>
                  <a:lnTo>
                    <a:pt x="348" y="295"/>
                  </a:lnTo>
                  <a:close/>
                  <a:moveTo>
                    <a:pt x="372" y="479"/>
                  </a:moveTo>
                  <a:cubicBezTo>
                    <a:pt x="372" y="302"/>
                    <a:pt x="372" y="302"/>
                    <a:pt x="372" y="302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300"/>
                    <a:pt x="371" y="300"/>
                    <a:pt x="371" y="300"/>
                  </a:cubicBezTo>
                  <a:cubicBezTo>
                    <a:pt x="371" y="299"/>
                    <a:pt x="371" y="299"/>
                    <a:pt x="371" y="299"/>
                  </a:cubicBezTo>
                  <a:cubicBezTo>
                    <a:pt x="371" y="299"/>
                    <a:pt x="371" y="299"/>
                    <a:pt x="371" y="298"/>
                  </a:cubicBezTo>
                  <a:cubicBezTo>
                    <a:pt x="371" y="298"/>
                    <a:pt x="371" y="298"/>
                    <a:pt x="371" y="298"/>
                  </a:cubicBezTo>
                  <a:cubicBezTo>
                    <a:pt x="370" y="298"/>
                    <a:pt x="370" y="297"/>
                    <a:pt x="370" y="297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39"/>
                    <a:pt x="211" y="139"/>
                    <a:pt x="211" y="139"/>
                  </a:cubicBezTo>
                  <a:cubicBezTo>
                    <a:pt x="211" y="139"/>
                    <a:pt x="211" y="138"/>
                    <a:pt x="211" y="138"/>
                  </a:cubicBezTo>
                  <a:cubicBezTo>
                    <a:pt x="211" y="138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7"/>
                    <a:pt x="208" y="137"/>
                    <a:pt x="207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65"/>
                    <a:pt x="315" y="165"/>
                    <a:pt x="315" y="165"/>
                  </a:cubicBezTo>
                  <a:cubicBezTo>
                    <a:pt x="315" y="169"/>
                    <a:pt x="318" y="172"/>
                    <a:pt x="32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2" y="479"/>
                    <a:pt x="472" y="479"/>
                    <a:pt x="472" y="479"/>
                  </a:cubicBezTo>
                  <a:lnTo>
                    <a:pt x="372" y="47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30" name="Freeform 187">
              <a:extLst>
                <a:ext uri="{FF2B5EF4-FFF2-40B4-BE49-F238E27FC236}">
                  <a16:creationId xmlns:a16="http://schemas.microsoft.com/office/drawing/2014/main" xmlns="" id="{19AB51AF-168C-47C6-93D0-BE1EFA5EE036}"/>
                </a:ext>
              </a:extLst>
            </p:cNvPr>
            <p:cNvSpPr>
              <a:spLocks noChangeAspect="1" noEditPoints="1"/>
            </p:cNvSpPr>
            <p:nvPr/>
          </p:nvSpPr>
          <p:spPr bwMode="invGray">
            <a:xfrm>
              <a:off x="3138691" y="4783095"/>
              <a:ext cx="255131" cy="216478"/>
            </a:xfrm>
            <a:custGeom>
              <a:avLst/>
              <a:gdLst>
                <a:gd name="T0" fmla="*/ 163 w 223"/>
                <a:gd name="T1" fmla="*/ 199 h 210"/>
                <a:gd name="T2" fmla="*/ 103 w 223"/>
                <a:gd name="T3" fmla="*/ 210 h 210"/>
                <a:gd name="T4" fmla="*/ 0 w 223"/>
                <a:gd name="T5" fmla="*/ 115 h 210"/>
                <a:gd name="T6" fmla="*/ 123 w 223"/>
                <a:gd name="T7" fmla="*/ 0 h 210"/>
                <a:gd name="T8" fmla="*/ 223 w 223"/>
                <a:gd name="T9" fmla="*/ 87 h 210"/>
                <a:gd name="T10" fmla="*/ 161 w 223"/>
                <a:gd name="T11" fmla="*/ 159 h 210"/>
                <a:gd name="T12" fmla="*/ 132 w 223"/>
                <a:gd name="T13" fmla="*/ 136 h 210"/>
                <a:gd name="T14" fmla="*/ 132 w 223"/>
                <a:gd name="T15" fmla="*/ 136 h 210"/>
                <a:gd name="T16" fmla="*/ 89 w 223"/>
                <a:gd name="T17" fmla="*/ 159 h 210"/>
                <a:gd name="T18" fmla="*/ 52 w 223"/>
                <a:gd name="T19" fmla="*/ 120 h 210"/>
                <a:gd name="T20" fmla="*/ 129 w 223"/>
                <a:gd name="T21" fmla="*/ 49 h 210"/>
                <a:gd name="T22" fmla="*/ 168 w 223"/>
                <a:gd name="T23" fmla="*/ 57 h 210"/>
                <a:gd name="T24" fmla="*/ 159 w 223"/>
                <a:gd name="T25" fmla="*/ 113 h 210"/>
                <a:gd name="T26" fmla="*/ 167 w 223"/>
                <a:gd name="T27" fmla="*/ 139 h 210"/>
                <a:gd name="T28" fmla="*/ 199 w 223"/>
                <a:gd name="T29" fmla="*/ 88 h 210"/>
                <a:gd name="T30" fmla="*/ 120 w 223"/>
                <a:gd name="T31" fmla="*/ 18 h 210"/>
                <a:gd name="T32" fmla="*/ 26 w 223"/>
                <a:gd name="T33" fmla="*/ 112 h 210"/>
                <a:gd name="T34" fmla="*/ 110 w 223"/>
                <a:gd name="T35" fmla="*/ 191 h 210"/>
                <a:gd name="T36" fmla="*/ 158 w 223"/>
                <a:gd name="T37" fmla="*/ 182 h 210"/>
                <a:gd name="T38" fmla="*/ 163 w 223"/>
                <a:gd name="T39" fmla="*/ 199 h 210"/>
                <a:gd name="T40" fmla="*/ 134 w 223"/>
                <a:gd name="T41" fmla="*/ 74 h 210"/>
                <a:gd name="T42" fmla="*/ 124 w 223"/>
                <a:gd name="T43" fmla="*/ 73 h 210"/>
                <a:gd name="T44" fmla="*/ 85 w 223"/>
                <a:gd name="T45" fmla="*/ 116 h 210"/>
                <a:gd name="T46" fmla="*/ 102 w 223"/>
                <a:gd name="T47" fmla="*/ 135 h 210"/>
                <a:gd name="T48" fmla="*/ 130 w 223"/>
                <a:gd name="T49" fmla="*/ 103 h 210"/>
                <a:gd name="T50" fmla="*/ 134 w 223"/>
                <a:gd name="T51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10">
                  <a:moveTo>
                    <a:pt x="163" y="199"/>
                  </a:moveTo>
                  <a:cubicBezTo>
                    <a:pt x="144" y="207"/>
                    <a:pt x="127" y="210"/>
                    <a:pt x="103" y="210"/>
                  </a:cubicBezTo>
                  <a:cubicBezTo>
                    <a:pt x="48" y="210"/>
                    <a:pt x="0" y="174"/>
                    <a:pt x="0" y="115"/>
                  </a:cubicBezTo>
                  <a:cubicBezTo>
                    <a:pt x="0" y="53"/>
                    <a:pt x="49" y="0"/>
                    <a:pt x="123" y="0"/>
                  </a:cubicBezTo>
                  <a:cubicBezTo>
                    <a:pt x="182" y="0"/>
                    <a:pt x="223" y="36"/>
                    <a:pt x="223" y="87"/>
                  </a:cubicBezTo>
                  <a:cubicBezTo>
                    <a:pt x="223" y="131"/>
                    <a:pt x="196" y="159"/>
                    <a:pt x="161" y="159"/>
                  </a:cubicBezTo>
                  <a:cubicBezTo>
                    <a:pt x="145" y="159"/>
                    <a:pt x="134" y="152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21" y="151"/>
                    <a:pt x="107" y="159"/>
                    <a:pt x="89" y="159"/>
                  </a:cubicBezTo>
                  <a:cubicBezTo>
                    <a:pt x="68" y="159"/>
                    <a:pt x="52" y="144"/>
                    <a:pt x="52" y="120"/>
                  </a:cubicBezTo>
                  <a:cubicBezTo>
                    <a:pt x="52" y="83"/>
                    <a:pt x="82" y="49"/>
                    <a:pt x="129" y="49"/>
                  </a:cubicBezTo>
                  <a:cubicBezTo>
                    <a:pt x="144" y="49"/>
                    <a:pt x="160" y="53"/>
                    <a:pt x="168" y="57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5" y="131"/>
                    <a:pt x="158" y="139"/>
                    <a:pt x="167" y="139"/>
                  </a:cubicBezTo>
                  <a:cubicBezTo>
                    <a:pt x="181" y="140"/>
                    <a:pt x="199" y="123"/>
                    <a:pt x="199" y="88"/>
                  </a:cubicBezTo>
                  <a:cubicBezTo>
                    <a:pt x="199" y="48"/>
                    <a:pt x="171" y="18"/>
                    <a:pt x="120" y="18"/>
                  </a:cubicBezTo>
                  <a:cubicBezTo>
                    <a:pt x="69" y="18"/>
                    <a:pt x="26" y="54"/>
                    <a:pt x="26" y="112"/>
                  </a:cubicBezTo>
                  <a:cubicBezTo>
                    <a:pt x="26" y="163"/>
                    <a:pt x="60" y="191"/>
                    <a:pt x="110" y="191"/>
                  </a:cubicBezTo>
                  <a:cubicBezTo>
                    <a:pt x="126" y="191"/>
                    <a:pt x="144" y="188"/>
                    <a:pt x="158" y="182"/>
                  </a:cubicBezTo>
                  <a:lnTo>
                    <a:pt x="163" y="199"/>
                  </a:lnTo>
                  <a:close/>
                  <a:moveTo>
                    <a:pt x="134" y="74"/>
                  </a:moveTo>
                  <a:cubicBezTo>
                    <a:pt x="132" y="74"/>
                    <a:pt x="128" y="73"/>
                    <a:pt x="124" y="73"/>
                  </a:cubicBezTo>
                  <a:cubicBezTo>
                    <a:pt x="102" y="73"/>
                    <a:pt x="85" y="93"/>
                    <a:pt x="85" y="116"/>
                  </a:cubicBezTo>
                  <a:cubicBezTo>
                    <a:pt x="85" y="128"/>
                    <a:pt x="91" y="135"/>
                    <a:pt x="102" y="135"/>
                  </a:cubicBezTo>
                  <a:cubicBezTo>
                    <a:pt x="114" y="135"/>
                    <a:pt x="127" y="121"/>
                    <a:pt x="130" y="103"/>
                  </a:cubicBezTo>
                  <a:lnTo>
                    <a:pt x="13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1F1F352F-EC01-42CB-8040-9D9DFB440E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3986" y="2356025"/>
              <a:ext cx="429166" cy="557022"/>
              <a:chOff x="3214886" y="2996952"/>
              <a:chExt cx="889165" cy="1154064"/>
            </a:xfrm>
          </p:grpSpPr>
          <p:sp>
            <p:nvSpPr>
              <p:cNvPr id="50" name="Freeform 93">
                <a:extLst>
                  <a:ext uri="{FF2B5EF4-FFF2-40B4-BE49-F238E27FC236}">
                    <a16:creationId xmlns:a16="http://schemas.microsoft.com/office/drawing/2014/main" xmlns="" id="{E679EC68-911D-4067-A7D4-D4AC31EAD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4886" y="2996952"/>
                <a:ext cx="889165" cy="1154064"/>
              </a:xfrm>
              <a:custGeom>
                <a:avLst/>
                <a:gdLst>
                  <a:gd name="T0" fmla="*/ 486 w 486"/>
                  <a:gd name="T1" fmla="*/ 163 h 630"/>
                  <a:gd name="T2" fmla="*/ 485 w 486"/>
                  <a:gd name="T3" fmla="*/ 161 h 630"/>
                  <a:gd name="T4" fmla="*/ 484 w 486"/>
                  <a:gd name="T5" fmla="*/ 160 h 630"/>
                  <a:gd name="T6" fmla="*/ 326 w 486"/>
                  <a:gd name="T7" fmla="*/ 2 h 630"/>
                  <a:gd name="T8" fmla="*/ 325 w 486"/>
                  <a:gd name="T9" fmla="*/ 1 h 630"/>
                  <a:gd name="T10" fmla="*/ 323 w 486"/>
                  <a:gd name="T11" fmla="*/ 1 h 630"/>
                  <a:gd name="T12" fmla="*/ 122 w 486"/>
                  <a:gd name="T13" fmla="*/ 0 h 630"/>
                  <a:gd name="T14" fmla="*/ 115 w 486"/>
                  <a:gd name="T15" fmla="*/ 137 h 630"/>
                  <a:gd name="T16" fmla="*/ 0 w 486"/>
                  <a:gd name="T17" fmla="*/ 144 h 630"/>
                  <a:gd name="T18" fmla="*/ 7 w 486"/>
                  <a:gd name="T19" fmla="*/ 630 h 630"/>
                  <a:gd name="T20" fmla="*/ 372 w 486"/>
                  <a:gd name="T21" fmla="*/ 623 h 630"/>
                  <a:gd name="T22" fmla="*/ 479 w 486"/>
                  <a:gd name="T23" fmla="*/ 493 h 630"/>
                  <a:gd name="T24" fmla="*/ 486 w 486"/>
                  <a:gd name="T25" fmla="*/ 165 h 630"/>
                  <a:gd name="T26" fmla="*/ 329 w 486"/>
                  <a:gd name="T27" fmla="*/ 24 h 630"/>
                  <a:gd name="T28" fmla="*/ 329 w 486"/>
                  <a:gd name="T29" fmla="*/ 158 h 630"/>
                  <a:gd name="T30" fmla="*/ 358 w 486"/>
                  <a:gd name="T31" fmla="*/ 616 h 630"/>
                  <a:gd name="T32" fmla="*/ 14 w 486"/>
                  <a:gd name="T33" fmla="*/ 151 h 630"/>
                  <a:gd name="T34" fmla="*/ 200 w 486"/>
                  <a:gd name="T35" fmla="*/ 302 h 630"/>
                  <a:gd name="T36" fmla="*/ 358 w 486"/>
                  <a:gd name="T37" fmla="*/ 309 h 630"/>
                  <a:gd name="T38" fmla="*/ 348 w 486"/>
                  <a:gd name="T39" fmla="*/ 295 h 630"/>
                  <a:gd name="T40" fmla="*/ 214 w 486"/>
                  <a:gd name="T41" fmla="*/ 161 h 630"/>
                  <a:gd name="T42" fmla="*/ 372 w 486"/>
                  <a:gd name="T43" fmla="*/ 479 h 630"/>
                  <a:gd name="T44" fmla="*/ 372 w 486"/>
                  <a:gd name="T45" fmla="*/ 301 h 630"/>
                  <a:gd name="T46" fmla="*/ 371 w 486"/>
                  <a:gd name="T47" fmla="*/ 299 h 630"/>
                  <a:gd name="T48" fmla="*/ 371 w 486"/>
                  <a:gd name="T49" fmla="*/ 298 h 630"/>
                  <a:gd name="T50" fmla="*/ 212 w 486"/>
                  <a:gd name="T51" fmla="*/ 139 h 630"/>
                  <a:gd name="T52" fmla="*/ 211 w 486"/>
                  <a:gd name="T53" fmla="*/ 138 h 630"/>
                  <a:gd name="T54" fmla="*/ 210 w 486"/>
                  <a:gd name="T55" fmla="*/ 138 h 630"/>
                  <a:gd name="T56" fmla="*/ 207 w 486"/>
                  <a:gd name="T57" fmla="*/ 137 h 630"/>
                  <a:gd name="T58" fmla="*/ 129 w 486"/>
                  <a:gd name="T59" fmla="*/ 14 h 630"/>
                  <a:gd name="T60" fmla="*/ 315 w 486"/>
                  <a:gd name="T61" fmla="*/ 165 h 630"/>
                  <a:gd name="T62" fmla="*/ 472 w 486"/>
                  <a:gd name="T63" fmla="*/ 172 h 630"/>
                  <a:gd name="T64" fmla="*/ 372 w 486"/>
                  <a:gd name="T65" fmla="*/ 4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6" h="630">
                    <a:moveTo>
                      <a:pt x="486" y="164"/>
                    </a:moveTo>
                    <a:cubicBezTo>
                      <a:pt x="486" y="163"/>
                      <a:pt x="486" y="163"/>
                      <a:pt x="486" y="163"/>
                    </a:cubicBezTo>
                    <a:cubicBezTo>
                      <a:pt x="486" y="162"/>
                      <a:pt x="486" y="162"/>
                      <a:pt x="486" y="162"/>
                    </a:cubicBezTo>
                    <a:cubicBezTo>
                      <a:pt x="486" y="162"/>
                      <a:pt x="486" y="162"/>
                      <a:pt x="485" y="161"/>
                    </a:cubicBezTo>
                    <a:cubicBezTo>
                      <a:pt x="485" y="161"/>
                      <a:pt x="485" y="161"/>
                      <a:pt x="485" y="161"/>
                    </a:cubicBezTo>
                    <a:cubicBezTo>
                      <a:pt x="485" y="161"/>
                      <a:pt x="485" y="160"/>
                      <a:pt x="484" y="160"/>
                    </a:cubicBezTo>
                    <a:cubicBezTo>
                      <a:pt x="327" y="2"/>
                      <a:pt x="327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6" y="2"/>
                      <a:pt x="326" y="2"/>
                      <a:pt x="326" y="1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1"/>
                      <a:pt x="324" y="1"/>
                      <a:pt x="323" y="1"/>
                    </a:cubicBezTo>
                    <a:cubicBezTo>
                      <a:pt x="323" y="0"/>
                      <a:pt x="322" y="0"/>
                      <a:pt x="3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8" y="0"/>
                      <a:pt x="115" y="4"/>
                      <a:pt x="115" y="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3" y="137"/>
                      <a:pt x="0" y="141"/>
                      <a:pt x="0" y="144"/>
                    </a:cubicBezTo>
                    <a:cubicBezTo>
                      <a:pt x="0" y="623"/>
                      <a:pt x="0" y="623"/>
                      <a:pt x="0" y="623"/>
                    </a:cubicBezTo>
                    <a:cubicBezTo>
                      <a:pt x="0" y="626"/>
                      <a:pt x="3" y="630"/>
                      <a:pt x="7" y="630"/>
                    </a:cubicBezTo>
                    <a:cubicBezTo>
                      <a:pt x="365" y="630"/>
                      <a:pt x="365" y="630"/>
                      <a:pt x="365" y="630"/>
                    </a:cubicBezTo>
                    <a:cubicBezTo>
                      <a:pt x="369" y="630"/>
                      <a:pt x="372" y="626"/>
                      <a:pt x="372" y="623"/>
                    </a:cubicBezTo>
                    <a:cubicBezTo>
                      <a:pt x="372" y="493"/>
                      <a:pt x="372" y="493"/>
                      <a:pt x="372" y="493"/>
                    </a:cubicBezTo>
                    <a:cubicBezTo>
                      <a:pt x="479" y="493"/>
                      <a:pt x="479" y="493"/>
                      <a:pt x="479" y="493"/>
                    </a:cubicBezTo>
                    <a:cubicBezTo>
                      <a:pt x="483" y="493"/>
                      <a:pt x="486" y="489"/>
                      <a:pt x="486" y="486"/>
                    </a:cubicBezTo>
                    <a:cubicBezTo>
                      <a:pt x="486" y="165"/>
                      <a:pt x="486" y="165"/>
                      <a:pt x="486" y="165"/>
                    </a:cubicBezTo>
                    <a:cubicBezTo>
                      <a:pt x="486" y="164"/>
                      <a:pt x="486" y="164"/>
                      <a:pt x="486" y="164"/>
                    </a:cubicBezTo>
                    <a:close/>
                    <a:moveTo>
                      <a:pt x="329" y="24"/>
                    </a:moveTo>
                    <a:cubicBezTo>
                      <a:pt x="463" y="158"/>
                      <a:pt x="463" y="158"/>
                      <a:pt x="463" y="158"/>
                    </a:cubicBezTo>
                    <a:cubicBezTo>
                      <a:pt x="329" y="158"/>
                      <a:pt x="329" y="158"/>
                      <a:pt x="329" y="158"/>
                    </a:cubicBezTo>
                    <a:lnTo>
                      <a:pt x="329" y="24"/>
                    </a:lnTo>
                    <a:close/>
                    <a:moveTo>
                      <a:pt x="358" y="616"/>
                    </a:moveTo>
                    <a:cubicBezTo>
                      <a:pt x="14" y="616"/>
                      <a:pt x="14" y="616"/>
                      <a:pt x="14" y="616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0" y="302"/>
                      <a:pt x="200" y="302"/>
                      <a:pt x="200" y="302"/>
                    </a:cubicBezTo>
                    <a:cubicBezTo>
                      <a:pt x="200" y="306"/>
                      <a:pt x="203" y="309"/>
                      <a:pt x="207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lnTo>
                      <a:pt x="358" y="616"/>
                    </a:lnTo>
                    <a:close/>
                    <a:moveTo>
                      <a:pt x="348" y="295"/>
                    </a:moveTo>
                    <a:cubicBezTo>
                      <a:pt x="214" y="295"/>
                      <a:pt x="214" y="295"/>
                      <a:pt x="214" y="295"/>
                    </a:cubicBezTo>
                    <a:cubicBezTo>
                      <a:pt x="214" y="161"/>
                      <a:pt x="214" y="161"/>
                      <a:pt x="214" y="161"/>
                    </a:cubicBezTo>
                    <a:lnTo>
                      <a:pt x="348" y="295"/>
                    </a:lnTo>
                    <a:close/>
                    <a:moveTo>
                      <a:pt x="372" y="479"/>
                    </a:moveTo>
                    <a:cubicBezTo>
                      <a:pt x="372" y="302"/>
                      <a:pt x="372" y="302"/>
                      <a:pt x="372" y="302"/>
                    </a:cubicBezTo>
                    <a:cubicBezTo>
                      <a:pt x="372" y="301"/>
                      <a:pt x="372" y="301"/>
                      <a:pt x="372" y="301"/>
                    </a:cubicBezTo>
                    <a:cubicBezTo>
                      <a:pt x="372" y="300"/>
                      <a:pt x="371" y="300"/>
                      <a:pt x="371" y="300"/>
                    </a:cubicBezTo>
                    <a:cubicBezTo>
                      <a:pt x="371" y="299"/>
                      <a:pt x="371" y="299"/>
                      <a:pt x="371" y="299"/>
                    </a:cubicBezTo>
                    <a:cubicBezTo>
                      <a:pt x="371" y="299"/>
                      <a:pt x="371" y="299"/>
                      <a:pt x="371" y="298"/>
                    </a:cubicBezTo>
                    <a:cubicBezTo>
                      <a:pt x="371" y="298"/>
                      <a:pt x="371" y="298"/>
                      <a:pt x="371" y="298"/>
                    </a:cubicBezTo>
                    <a:cubicBezTo>
                      <a:pt x="370" y="298"/>
                      <a:pt x="370" y="297"/>
                      <a:pt x="370" y="297"/>
                    </a:cubicBezTo>
                    <a:cubicBezTo>
                      <a:pt x="212" y="139"/>
                      <a:pt x="212" y="139"/>
                      <a:pt x="212" y="139"/>
                    </a:cubicBezTo>
                    <a:cubicBezTo>
                      <a:pt x="212" y="139"/>
                      <a:pt x="211" y="139"/>
                      <a:pt x="211" y="139"/>
                    </a:cubicBezTo>
                    <a:cubicBezTo>
                      <a:pt x="211" y="139"/>
                      <a:pt x="211" y="138"/>
                      <a:pt x="211" y="138"/>
                    </a:cubicBezTo>
                    <a:cubicBezTo>
                      <a:pt x="211" y="138"/>
                      <a:pt x="210" y="138"/>
                      <a:pt x="210" y="138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8" y="137"/>
                      <a:pt x="208" y="137"/>
                      <a:pt x="207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15" y="165"/>
                      <a:pt x="315" y="165"/>
                      <a:pt x="315" y="165"/>
                    </a:cubicBezTo>
                    <a:cubicBezTo>
                      <a:pt x="315" y="169"/>
                      <a:pt x="318" y="172"/>
                      <a:pt x="322" y="172"/>
                    </a:cubicBezTo>
                    <a:cubicBezTo>
                      <a:pt x="472" y="172"/>
                      <a:pt x="472" y="172"/>
                      <a:pt x="472" y="172"/>
                    </a:cubicBezTo>
                    <a:cubicBezTo>
                      <a:pt x="472" y="479"/>
                      <a:pt x="472" y="479"/>
                      <a:pt x="472" y="479"/>
                    </a:cubicBezTo>
                    <a:lnTo>
                      <a:pt x="372" y="47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B20411F2-3D34-4548-8A4C-89A128BE8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470864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02BF85D-9961-4B53-95DC-0AEDB27AE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623264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411458AF-207F-4E85-B51F-97B2C5B65B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6894" y="3776354"/>
                <a:ext cx="475873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A84FA638-936E-4A42-891A-AF7C907C3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933059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042B0B7E-11B2-4D83-9928-36686CA2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4830" y="3187803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54834D22-2573-45C8-8F78-1E2BF2ADB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5856" y="3340204"/>
                <a:ext cx="287903" cy="430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xmlns="" id="{12385BAC-76F5-4CBB-BE3B-226D4DCAE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2671" y="3493293"/>
                <a:ext cx="166790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DCEEB07E-A903-4744-ADFB-C223BD03C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269" y="3649998"/>
                <a:ext cx="13784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686C3B83-90B2-458C-A476-77DA2C4C57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7339" y="4571321"/>
              <a:ext cx="611092" cy="486295"/>
              <a:chOff x="4555237" y="2404025"/>
              <a:chExt cx="1266090" cy="915931"/>
            </a:xfrm>
          </p:grpSpPr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xmlns="" id="{D56D9AE9-3C6F-472B-BBF6-53D254C89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5237" y="2796007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xmlns="" id="{B551972D-45F6-49E7-A95A-E1B586234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5822" y="2417483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Стрелка углом 84">
                <a:extLst>
                  <a:ext uri="{FF2B5EF4-FFF2-40B4-BE49-F238E27FC236}">
                    <a16:creationId xmlns:a16="http://schemas.microsoft.com/office/drawing/2014/main" xmlns="" id="{060721F2-E738-495E-B708-C9FF6ED52B99}"/>
                  </a:ext>
                </a:extLst>
              </p:cNvPr>
              <p:cNvSpPr/>
              <p:nvPr/>
            </p:nvSpPr>
            <p:spPr>
              <a:xfrm>
                <a:off x="4727054" y="2404025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Стрелка углом 85">
                <a:extLst>
                  <a:ext uri="{FF2B5EF4-FFF2-40B4-BE49-F238E27FC236}">
                    <a16:creationId xmlns:a16="http://schemas.microsoft.com/office/drawing/2014/main" xmlns="" id="{B8F5EB6A-3861-41FA-99E0-9F6121E48CA9}"/>
                  </a:ext>
                </a:extLst>
              </p:cNvPr>
              <p:cNvSpPr/>
              <p:nvPr/>
            </p:nvSpPr>
            <p:spPr>
              <a:xfrm rot="10800000">
                <a:off x="5217486" y="3015061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3" name="Рисунок 32" descr="Ноутбук">
              <a:extLst>
                <a:ext uri="{FF2B5EF4-FFF2-40B4-BE49-F238E27FC236}">
                  <a16:creationId xmlns:a16="http://schemas.microsoft.com/office/drawing/2014/main" xmlns="" id="{6DCAEC32-BDCB-4B92-BFA6-B847903E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271741" y="4486146"/>
              <a:ext cx="620112" cy="620112"/>
            </a:xfrm>
            <a:prstGeom prst="rect">
              <a:avLst/>
            </a:prstGeom>
          </p:spPr>
        </p:pic>
        <p:pic>
          <p:nvPicPr>
            <p:cNvPr id="34" name="Рисунок 33" descr="Загрузка из облака">
              <a:extLst>
                <a:ext uri="{FF2B5EF4-FFF2-40B4-BE49-F238E27FC236}">
                  <a16:creationId xmlns:a16="http://schemas.microsoft.com/office/drawing/2014/main" xmlns="" id="{4B1743DB-6AAC-4B5E-AC00-56A3A4844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37667" y="4634875"/>
              <a:ext cx="260255" cy="260255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64373DA8-EBA2-4D76-98E1-D036BFFE117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137204" y="5856146"/>
              <a:ext cx="3700476" cy="0"/>
            </a:xfrm>
            <a:prstGeom prst="line">
              <a:avLst/>
            </a:prstGeom>
            <a:ln>
              <a:solidFill>
                <a:srgbClr val="E77A2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BF936769-78A6-4EA4-909D-D62A8234833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-129225" y="5856146"/>
              <a:ext cx="7275540" cy="0"/>
            </a:xfrm>
            <a:prstGeom prst="line">
              <a:avLst/>
            </a:prstGeom>
            <a:ln>
              <a:solidFill>
                <a:srgbClr val="404D6B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xmlns="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2037" y="3490850"/>
              <a:ext cx="1966627" cy="523582"/>
              <a:chOff x="972154" y="2456536"/>
              <a:chExt cx="1209038" cy="345642"/>
            </a:xfrm>
          </p:grpSpPr>
          <p:sp>
            <p:nvSpPr>
              <p:cNvPr id="44" name="Notched Right Arrow 32">
                <a:extLst>
                  <a:ext uri="{FF2B5EF4-FFF2-40B4-BE49-F238E27FC236}">
                    <a16:creationId xmlns:a16="http://schemas.microsoft.com/office/drawing/2014/main" xmlns="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xmlns="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cxnSp>
          <p:nvCxnSpPr>
            <p:cNvPr id="38" name="Straight Connector 74">
              <a:extLst>
                <a:ext uri="{FF2B5EF4-FFF2-40B4-BE49-F238E27FC236}">
                  <a16:creationId xmlns:a16="http://schemas.microsoft.com/office/drawing/2014/main" xmlns="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027870" y="3118645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12448" y="4175126"/>
              <a:ext cx="1938057" cy="15696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Привлечение к ответственности</a:t>
              </a:r>
            </a:p>
            <a:p>
              <a:pPr algn="ctr" defTabSz="1031626"/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(</a:t>
              </a:r>
              <a:r>
                <a:rPr lang="ru-RU" sz="1600" i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отложенная норма, вступает в силу с 01 июля 2022 года</a:t>
              </a:r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 smtClean="0">
                  <a:solidFill>
                    <a:srgbClr val="5F5551"/>
                  </a:solidFill>
                  <a:latin typeface="Calibri Light" panose="020F0302020204030204"/>
                </a:rPr>
                <a:t> </a:t>
              </a:r>
              <a:endParaRPr lang="ru-RU" b="1" dirty="0">
                <a:solidFill>
                  <a:srgbClr val="5F5551"/>
                </a:solidFill>
                <a:latin typeface="Calibri Light" panose="020F0302020204030204"/>
              </a:endParaRPr>
            </a:p>
          </p:txBody>
        </p:sp>
        <p:sp>
          <p:nvSpPr>
            <p:cNvPr id="40" name="Teardrop 64">
              <a:extLst>
                <a:ext uri="{FF2B5EF4-FFF2-40B4-BE49-F238E27FC236}">
                  <a16:creationId xmlns:a16="http://schemas.microsoft.com/office/drawing/2014/main" xmlns="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7601809" y="2179789"/>
              <a:ext cx="846640" cy="883059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BA8AEE04-A26B-4253-991C-C73BB98F5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1339" y="2304660"/>
              <a:ext cx="586026" cy="519282"/>
              <a:chOff x="1738579" y="5361575"/>
              <a:chExt cx="360859" cy="388305"/>
            </a:xfrm>
            <a:solidFill>
              <a:srgbClr val="47576A"/>
            </a:solidFill>
          </p:grpSpPr>
          <p:sp>
            <p:nvSpPr>
              <p:cNvPr id="42" name="Freeform 107">
                <a:extLst>
                  <a:ext uri="{FF2B5EF4-FFF2-40B4-BE49-F238E27FC236}">
                    <a16:creationId xmlns="" xmlns:a16="http://schemas.microsoft.com/office/drawing/2014/main" id="{326AE675-42E7-4B05-ACA1-1F054DCC3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8579" y="5361575"/>
                <a:ext cx="360859" cy="388305"/>
              </a:xfrm>
              <a:custGeom>
                <a:avLst/>
                <a:gdLst>
                  <a:gd name="T0" fmla="*/ 591 w 610"/>
                  <a:gd name="T1" fmla="*/ 523 h 606"/>
                  <a:gd name="T2" fmla="*/ 463 w 610"/>
                  <a:gd name="T3" fmla="*/ 395 h 606"/>
                  <a:gd name="T4" fmla="*/ 432 w 610"/>
                  <a:gd name="T5" fmla="*/ 74 h 606"/>
                  <a:gd name="T6" fmla="*/ 253 w 610"/>
                  <a:gd name="T7" fmla="*/ 0 h 606"/>
                  <a:gd name="T8" fmla="*/ 74 w 610"/>
                  <a:gd name="T9" fmla="*/ 74 h 606"/>
                  <a:gd name="T10" fmla="*/ 0 w 610"/>
                  <a:gd name="T11" fmla="*/ 253 h 606"/>
                  <a:gd name="T12" fmla="*/ 74 w 610"/>
                  <a:gd name="T13" fmla="*/ 433 h 606"/>
                  <a:gd name="T14" fmla="*/ 253 w 610"/>
                  <a:gd name="T15" fmla="*/ 507 h 606"/>
                  <a:gd name="T16" fmla="*/ 395 w 610"/>
                  <a:gd name="T17" fmla="*/ 464 h 606"/>
                  <a:gd name="T18" fmla="*/ 522 w 610"/>
                  <a:gd name="T19" fmla="*/ 591 h 606"/>
                  <a:gd name="T20" fmla="*/ 557 w 610"/>
                  <a:gd name="T21" fmla="*/ 606 h 606"/>
                  <a:gd name="T22" fmla="*/ 591 w 610"/>
                  <a:gd name="T23" fmla="*/ 591 h 606"/>
                  <a:gd name="T24" fmla="*/ 591 w 610"/>
                  <a:gd name="T25" fmla="*/ 523 h 606"/>
                  <a:gd name="T26" fmla="*/ 84 w 610"/>
                  <a:gd name="T27" fmla="*/ 423 h 606"/>
                  <a:gd name="T28" fmla="*/ 14 w 610"/>
                  <a:gd name="T29" fmla="*/ 253 h 606"/>
                  <a:gd name="T30" fmla="*/ 84 w 610"/>
                  <a:gd name="T31" fmla="*/ 84 h 606"/>
                  <a:gd name="T32" fmla="*/ 253 w 610"/>
                  <a:gd name="T33" fmla="*/ 14 h 606"/>
                  <a:gd name="T34" fmla="*/ 422 w 610"/>
                  <a:gd name="T35" fmla="*/ 84 h 606"/>
                  <a:gd name="T36" fmla="*/ 449 w 610"/>
                  <a:gd name="T37" fmla="*/ 391 h 606"/>
                  <a:gd name="T38" fmla="*/ 448 w 610"/>
                  <a:gd name="T39" fmla="*/ 392 h 606"/>
                  <a:gd name="T40" fmla="*/ 422 w 610"/>
                  <a:gd name="T41" fmla="*/ 423 h 606"/>
                  <a:gd name="T42" fmla="*/ 392 w 610"/>
                  <a:gd name="T43" fmla="*/ 448 h 606"/>
                  <a:gd name="T44" fmla="*/ 391 w 610"/>
                  <a:gd name="T45" fmla="*/ 449 h 606"/>
                  <a:gd name="T46" fmla="*/ 253 w 610"/>
                  <a:gd name="T47" fmla="*/ 493 h 606"/>
                  <a:gd name="T48" fmla="*/ 84 w 610"/>
                  <a:gd name="T49" fmla="*/ 423 h 606"/>
                  <a:gd name="T50" fmla="*/ 581 w 610"/>
                  <a:gd name="T51" fmla="*/ 581 h 606"/>
                  <a:gd name="T52" fmla="*/ 532 w 610"/>
                  <a:gd name="T53" fmla="*/ 581 h 606"/>
                  <a:gd name="T54" fmla="*/ 406 w 610"/>
                  <a:gd name="T55" fmla="*/ 455 h 606"/>
                  <a:gd name="T56" fmla="*/ 432 w 610"/>
                  <a:gd name="T57" fmla="*/ 433 h 606"/>
                  <a:gd name="T58" fmla="*/ 455 w 610"/>
                  <a:gd name="T59" fmla="*/ 406 h 606"/>
                  <a:gd name="T60" fmla="*/ 581 w 610"/>
                  <a:gd name="T61" fmla="*/ 533 h 606"/>
                  <a:gd name="T62" fmla="*/ 581 w 610"/>
                  <a:gd name="T63" fmla="*/ 581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0" h="606">
                    <a:moveTo>
                      <a:pt x="591" y="523"/>
                    </a:moveTo>
                    <a:cubicBezTo>
                      <a:pt x="463" y="395"/>
                      <a:pt x="463" y="395"/>
                      <a:pt x="463" y="395"/>
                    </a:cubicBezTo>
                    <a:cubicBezTo>
                      <a:pt x="530" y="296"/>
                      <a:pt x="519" y="161"/>
                      <a:pt x="432" y="74"/>
                    </a:cubicBezTo>
                    <a:cubicBezTo>
                      <a:pt x="384" y="26"/>
                      <a:pt x="321" y="0"/>
                      <a:pt x="253" y="0"/>
                    </a:cubicBezTo>
                    <a:cubicBezTo>
                      <a:pt x="185" y="0"/>
                      <a:pt x="122" y="26"/>
                      <a:pt x="74" y="74"/>
                    </a:cubicBezTo>
                    <a:cubicBezTo>
                      <a:pt x="26" y="122"/>
                      <a:pt x="0" y="186"/>
                      <a:pt x="0" y="253"/>
                    </a:cubicBezTo>
                    <a:cubicBezTo>
                      <a:pt x="0" y="321"/>
                      <a:pt x="26" y="385"/>
                      <a:pt x="74" y="433"/>
                    </a:cubicBezTo>
                    <a:cubicBezTo>
                      <a:pt x="122" y="480"/>
                      <a:pt x="185" y="507"/>
                      <a:pt x="253" y="507"/>
                    </a:cubicBezTo>
                    <a:cubicBezTo>
                      <a:pt x="304" y="507"/>
                      <a:pt x="353" y="492"/>
                      <a:pt x="395" y="464"/>
                    </a:cubicBezTo>
                    <a:cubicBezTo>
                      <a:pt x="522" y="591"/>
                      <a:pt x="522" y="591"/>
                      <a:pt x="522" y="591"/>
                    </a:cubicBezTo>
                    <a:cubicBezTo>
                      <a:pt x="532" y="601"/>
                      <a:pt x="544" y="606"/>
                      <a:pt x="557" y="606"/>
                    </a:cubicBezTo>
                    <a:cubicBezTo>
                      <a:pt x="569" y="606"/>
                      <a:pt x="582" y="601"/>
                      <a:pt x="591" y="591"/>
                    </a:cubicBezTo>
                    <a:cubicBezTo>
                      <a:pt x="610" y="572"/>
                      <a:pt x="610" y="542"/>
                      <a:pt x="591" y="523"/>
                    </a:cubicBezTo>
                    <a:close/>
                    <a:moveTo>
                      <a:pt x="84" y="423"/>
                    </a:moveTo>
                    <a:cubicBezTo>
                      <a:pt x="39" y="377"/>
                      <a:pt x="14" y="317"/>
                      <a:pt x="14" y="253"/>
                    </a:cubicBezTo>
                    <a:cubicBezTo>
                      <a:pt x="14" y="189"/>
                      <a:pt x="39" y="129"/>
                      <a:pt x="84" y="84"/>
                    </a:cubicBezTo>
                    <a:cubicBezTo>
                      <a:pt x="129" y="39"/>
                      <a:pt x="189" y="14"/>
                      <a:pt x="253" y="14"/>
                    </a:cubicBezTo>
                    <a:cubicBezTo>
                      <a:pt x="317" y="14"/>
                      <a:pt x="377" y="39"/>
                      <a:pt x="422" y="84"/>
                    </a:cubicBezTo>
                    <a:cubicBezTo>
                      <a:pt x="506" y="168"/>
                      <a:pt x="514" y="298"/>
                      <a:pt x="449" y="391"/>
                    </a:cubicBezTo>
                    <a:cubicBezTo>
                      <a:pt x="448" y="392"/>
                      <a:pt x="448" y="392"/>
                      <a:pt x="448" y="392"/>
                    </a:cubicBezTo>
                    <a:cubicBezTo>
                      <a:pt x="440" y="403"/>
                      <a:pt x="432" y="413"/>
                      <a:pt x="422" y="423"/>
                    </a:cubicBezTo>
                    <a:cubicBezTo>
                      <a:pt x="413" y="432"/>
                      <a:pt x="403" y="441"/>
                      <a:pt x="392" y="448"/>
                    </a:cubicBezTo>
                    <a:cubicBezTo>
                      <a:pt x="392" y="448"/>
                      <a:pt x="391" y="449"/>
                      <a:pt x="391" y="449"/>
                    </a:cubicBezTo>
                    <a:cubicBezTo>
                      <a:pt x="351" y="477"/>
                      <a:pt x="303" y="493"/>
                      <a:pt x="253" y="493"/>
                    </a:cubicBezTo>
                    <a:cubicBezTo>
                      <a:pt x="189" y="493"/>
                      <a:pt x="129" y="468"/>
                      <a:pt x="84" y="423"/>
                    </a:cubicBezTo>
                    <a:close/>
                    <a:moveTo>
                      <a:pt x="581" y="581"/>
                    </a:moveTo>
                    <a:cubicBezTo>
                      <a:pt x="568" y="595"/>
                      <a:pt x="546" y="595"/>
                      <a:pt x="532" y="581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15" y="448"/>
                      <a:pt x="424" y="441"/>
                      <a:pt x="432" y="433"/>
                    </a:cubicBezTo>
                    <a:cubicBezTo>
                      <a:pt x="440" y="424"/>
                      <a:pt x="448" y="415"/>
                      <a:pt x="455" y="406"/>
                    </a:cubicBezTo>
                    <a:cubicBezTo>
                      <a:pt x="581" y="533"/>
                      <a:pt x="581" y="533"/>
                      <a:pt x="581" y="533"/>
                    </a:cubicBezTo>
                    <a:cubicBezTo>
                      <a:pt x="595" y="546"/>
                      <a:pt x="595" y="568"/>
                      <a:pt x="581" y="58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="" xmlns:a16="http://schemas.microsoft.com/office/drawing/2014/main" id="{0909D76A-6A4A-427E-95A1-E1E5281B4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434" y="5399907"/>
                <a:ext cx="136373" cy="239797"/>
              </a:xfrm>
              <a:custGeom>
                <a:avLst/>
                <a:gdLst>
                  <a:gd name="T0" fmla="*/ 243 w 245"/>
                  <a:gd name="T1" fmla="*/ 273 h 489"/>
                  <a:gd name="T2" fmla="*/ 195 w 245"/>
                  <a:gd name="T3" fmla="*/ 133 h 489"/>
                  <a:gd name="T4" fmla="*/ 50 w 245"/>
                  <a:gd name="T5" fmla="*/ 133 h 489"/>
                  <a:gd name="T6" fmla="*/ 2 w 245"/>
                  <a:gd name="T7" fmla="*/ 273 h 489"/>
                  <a:gd name="T8" fmla="*/ 14 w 245"/>
                  <a:gd name="T9" fmla="*/ 295 h 489"/>
                  <a:gd name="T10" fmla="*/ 36 w 245"/>
                  <a:gd name="T11" fmla="*/ 286 h 489"/>
                  <a:gd name="T12" fmla="*/ 63 w 245"/>
                  <a:gd name="T13" fmla="*/ 469 h 489"/>
                  <a:gd name="T14" fmla="*/ 86 w 245"/>
                  <a:gd name="T15" fmla="*/ 489 h 489"/>
                  <a:gd name="T16" fmla="*/ 123 w 245"/>
                  <a:gd name="T17" fmla="*/ 345 h 489"/>
                  <a:gd name="T18" fmla="*/ 159 w 245"/>
                  <a:gd name="T19" fmla="*/ 489 h 489"/>
                  <a:gd name="T20" fmla="*/ 182 w 245"/>
                  <a:gd name="T21" fmla="*/ 470 h 489"/>
                  <a:gd name="T22" fmla="*/ 175 w 245"/>
                  <a:gd name="T23" fmla="*/ 212 h 489"/>
                  <a:gd name="T24" fmla="*/ 225 w 245"/>
                  <a:gd name="T25" fmla="*/ 296 h 489"/>
                  <a:gd name="T26" fmla="*/ 243 w 245"/>
                  <a:gd name="T27" fmla="*/ 274 h 489"/>
                  <a:gd name="T28" fmla="*/ 225 w 245"/>
                  <a:gd name="T29" fmla="*/ 286 h 489"/>
                  <a:gd name="T30" fmla="*/ 174 w 245"/>
                  <a:gd name="T31" fmla="*/ 187 h 489"/>
                  <a:gd name="T32" fmla="*/ 165 w 245"/>
                  <a:gd name="T33" fmla="*/ 189 h 489"/>
                  <a:gd name="T34" fmla="*/ 171 w 245"/>
                  <a:gd name="T35" fmla="*/ 426 h 489"/>
                  <a:gd name="T36" fmla="*/ 172 w 245"/>
                  <a:gd name="T37" fmla="*/ 469 h 489"/>
                  <a:gd name="T38" fmla="*/ 159 w 245"/>
                  <a:gd name="T39" fmla="*/ 479 h 489"/>
                  <a:gd name="T40" fmla="*/ 159 w 245"/>
                  <a:gd name="T41" fmla="*/ 479 h 489"/>
                  <a:gd name="T42" fmla="*/ 127 w 245"/>
                  <a:gd name="T43" fmla="*/ 304 h 489"/>
                  <a:gd name="T44" fmla="*/ 118 w 245"/>
                  <a:gd name="T45" fmla="*/ 304 h 489"/>
                  <a:gd name="T46" fmla="*/ 86 w 245"/>
                  <a:gd name="T47" fmla="*/ 479 h 489"/>
                  <a:gd name="T48" fmla="*/ 73 w 245"/>
                  <a:gd name="T49" fmla="*/ 467 h 489"/>
                  <a:gd name="T50" fmla="*/ 74 w 245"/>
                  <a:gd name="T51" fmla="*/ 426 h 489"/>
                  <a:gd name="T52" fmla="*/ 80 w 245"/>
                  <a:gd name="T53" fmla="*/ 189 h 489"/>
                  <a:gd name="T54" fmla="*/ 71 w 245"/>
                  <a:gd name="T55" fmla="*/ 187 h 489"/>
                  <a:gd name="T56" fmla="*/ 21 w 245"/>
                  <a:gd name="T57" fmla="*/ 286 h 489"/>
                  <a:gd name="T58" fmla="*/ 11 w 245"/>
                  <a:gd name="T59" fmla="*/ 276 h 489"/>
                  <a:gd name="T60" fmla="*/ 13 w 245"/>
                  <a:gd name="T61" fmla="*/ 272 h 489"/>
                  <a:gd name="T62" fmla="*/ 58 w 245"/>
                  <a:gd name="T63" fmla="*/ 137 h 489"/>
                  <a:gd name="T64" fmla="*/ 187 w 245"/>
                  <a:gd name="T65" fmla="*/ 137 h 489"/>
                  <a:gd name="T66" fmla="*/ 232 w 245"/>
                  <a:gd name="T67" fmla="*/ 272 h 489"/>
                  <a:gd name="T68" fmla="*/ 234 w 245"/>
                  <a:gd name="T69" fmla="*/ 276 h 489"/>
                  <a:gd name="T70" fmla="*/ 123 w 245"/>
                  <a:gd name="T71" fmla="*/ 92 h 489"/>
                  <a:gd name="T72" fmla="*/ 123 w 245"/>
                  <a:gd name="T73" fmla="*/ 0 h 489"/>
                  <a:gd name="T74" fmla="*/ 123 w 245"/>
                  <a:gd name="T75" fmla="*/ 92 h 489"/>
                  <a:gd name="T76" fmla="*/ 159 w 245"/>
                  <a:gd name="T77" fmla="*/ 46 h 489"/>
                  <a:gd name="T78" fmla="*/ 86 w 245"/>
                  <a:gd name="T79" fmla="*/ 4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489">
                    <a:moveTo>
                      <a:pt x="243" y="274"/>
                    </a:moveTo>
                    <a:cubicBezTo>
                      <a:pt x="243" y="274"/>
                      <a:pt x="243" y="274"/>
                      <a:pt x="243" y="273"/>
                    </a:cubicBezTo>
                    <a:cubicBezTo>
                      <a:pt x="242" y="272"/>
                      <a:pt x="240" y="265"/>
                      <a:pt x="237" y="256"/>
                    </a:cubicBezTo>
                    <a:cubicBezTo>
                      <a:pt x="226" y="220"/>
                      <a:pt x="201" y="146"/>
                      <a:pt x="195" y="133"/>
                    </a:cubicBezTo>
                    <a:cubicBezTo>
                      <a:pt x="185" y="112"/>
                      <a:pt x="163" y="103"/>
                      <a:pt x="123" y="103"/>
                    </a:cubicBezTo>
                    <a:cubicBezTo>
                      <a:pt x="82" y="103"/>
                      <a:pt x="60" y="112"/>
                      <a:pt x="50" y="133"/>
                    </a:cubicBezTo>
                    <a:cubicBezTo>
                      <a:pt x="44" y="146"/>
                      <a:pt x="19" y="220"/>
                      <a:pt x="8" y="256"/>
                    </a:cubicBezTo>
                    <a:cubicBezTo>
                      <a:pt x="5" y="265"/>
                      <a:pt x="3" y="272"/>
                      <a:pt x="2" y="273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0" y="282"/>
                      <a:pt x="5" y="291"/>
                      <a:pt x="14" y="295"/>
                    </a:cubicBezTo>
                    <a:cubicBezTo>
                      <a:pt x="16" y="295"/>
                      <a:pt x="18" y="296"/>
                      <a:pt x="21" y="296"/>
                    </a:cubicBezTo>
                    <a:cubicBezTo>
                      <a:pt x="28" y="296"/>
                      <a:pt x="34" y="292"/>
                      <a:pt x="36" y="286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68" y="309"/>
                      <a:pt x="64" y="463"/>
                      <a:pt x="63" y="469"/>
                    </a:cubicBezTo>
                    <a:cubicBezTo>
                      <a:pt x="63" y="470"/>
                      <a:pt x="63" y="470"/>
                      <a:pt x="63" y="470"/>
                    </a:cubicBezTo>
                    <a:cubicBezTo>
                      <a:pt x="64" y="481"/>
                      <a:pt x="74" y="489"/>
                      <a:pt x="86" y="489"/>
                    </a:cubicBezTo>
                    <a:cubicBezTo>
                      <a:pt x="97" y="489"/>
                      <a:pt x="107" y="481"/>
                      <a:pt x="108" y="470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7" y="470"/>
                      <a:pt x="137" y="470"/>
                      <a:pt x="137" y="470"/>
                    </a:cubicBezTo>
                    <a:cubicBezTo>
                      <a:pt x="138" y="481"/>
                      <a:pt x="148" y="489"/>
                      <a:pt x="159" y="489"/>
                    </a:cubicBezTo>
                    <a:cubicBezTo>
                      <a:pt x="159" y="489"/>
                      <a:pt x="159" y="489"/>
                      <a:pt x="159" y="489"/>
                    </a:cubicBezTo>
                    <a:cubicBezTo>
                      <a:pt x="171" y="489"/>
                      <a:pt x="181" y="481"/>
                      <a:pt x="182" y="470"/>
                    </a:cubicBezTo>
                    <a:cubicBezTo>
                      <a:pt x="182" y="470"/>
                      <a:pt x="182" y="470"/>
                      <a:pt x="182" y="469"/>
                    </a:cubicBezTo>
                    <a:cubicBezTo>
                      <a:pt x="181" y="463"/>
                      <a:pt x="177" y="309"/>
                      <a:pt x="175" y="212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1" y="292"/>
                      <a:pt x="217" y="296"/>
                      <a:pt x="225" y="296"/>
                    </a:cubicBezTo>
                    <a:cubicBezTo>
                      <a:pt x="227" y="296"/>
                      <a:pt x="229" y="295"/>
                      <a:pt x="231" y="295"/>
                    </a:cubicBezTo>
                    <a:cubicBezTo>
                      <a:pt x="240" y="291"/>
                      <a:pt x="245" y="282"/>
                      <a:pt x="243" y="274"/>
                    </a:cubicBezTo>
                    <a:close/>
                    <a:moveTo>
                      <a:pt x="228" y="286"/>
                    </a:moveTo>
                    <a:cubicBezTo>
                      <a:pt x="227" y="286"/>
                      <a:pt x="226" y="286"/>
                      <a:pt x="225" y="286"/>
                    </a:cubicBezTo>
                    <a:cubicBezTo>
                      <a:pt x="221" y="286"/>
                      <a:pt x="218" y="285"/>
                      <a:pt x="217" y="282"/>
                    </a:cubicBezTo>
                    <a:cubicBezTo>
                      <a:pt x="174" y="187"/>
                      <a:pt x="174" y="187"/>
                      <a:pt x="174" y="187"/>
                    </a:cubicBezTo>
                    <a:cubicBezTo>
                      <a:pt x="173" y="185"/>
                      <a:pt x="171" y="184"/>
                      <a:pt x="169" y="184"/>
                    </a:cubicBezTo>
                    <a:cubicBezTo>
                      <a:pt x="167" y="184"/>
                      <a:pt x="165" y="186"/>
                      <a:pt x="165" y="189"/>
                    </a:cubicBezTo>
                    <a:cubicBezTo>
                      <a:pt x="165" y="189"/>
                      <a:pt x="167" y="259"/>
                      <a:pt x="169" y="329"/>
                    </a:cubicBezTo>
                    <a:cubicBezTo>
                      <a:pt x="169" y="364"/>
                      <a:pt x="170" y="399"/>
                      <a:pt x="171" y="426"/>
                    </a:cubicBezTo>
                    <a:cubicBezTo>
                      <a:pt x="171" y="439"/>
                      <a:pt x="172" y="450"/>
                      <a:pt x="172" y="458"/>
                    </a:cubicBezTo>
                    <a:cubicBezTo>
                      <a:pt x="172" y="464"/>
                      <a:pt x="172" y="467"/>
                      <a:pt x="172" y="469"/>
                    </a:cubicBezTo>
                    <a:cubicBezTo>
                      <a:pt x="172" y="469"/>
                      <a:pt x="172" y="469"/>
                      <a:pt x="172" y="469"/>
                    </a:cubicBezTo>
                    <a:cubicBezTo>
                      <a:pt x="172" y="475"/>
                      <a:pt x="166" y="479"/>
                      <a:pt x="159" y="479"/>
                    </a:cubicBezTo>
                    <a:cubicBezTo>
                      <a:pt x="159" y="484"/>
                      <a:pt x="159" y="484"/>
                      <a:pt x="159" y="484"/>
                    </a:cubicBezTo>
                    <a:cubicBezTo>
                      <a:pt x="159" y="479"/>
                      <a:pt x="159" y="479"/>
                      <a:pt x="159" y="479"/>
                    </a:cubicBezTo>
                    <a:cubicBezTo>
                      <a:pt x="153" y="479"/>
                      <a:pt x="147" y="475"/>
                      <a:pt x="147" y="469"/>
                    </a:cubicBezTo>
                    <a:cubicBezTo>
                      <a:pt x="127" y="304"/>
                      <a:pt x="127" y="304"/>
                      <a:pt x="127" y="304"/>
                    </a:cubicBezTo>
                    <a:cubicBezTo>
                      <a:pt x="127" y="302"/>
                      <a:pt x="125" y="300"/>
                      <a:pt x="123" y="300"/>
                    </a:cubicBezTo>
                    <a:cubicBezTo>
                      <a:pt x="120" y="300"/>
                      <a:pt x="118" y="302"/>
                      <a:pt x="118" y="304"/>
                    </a:cubicBezTo>
                    <a:cubicBezTo>
                      <a:pt x="98" y="469"/>
                      <a:pt x="98" y="469"/>
                      <a:pt x="98" y="469"/>
                    </a:cubicBezTo>
                    <a:cubicBezTo>
                      <a:pt x="98" y="475"/>
                      <a:pt x="92" y="479"/>
                      <a:pt x="86" y="479"/>
                    </a:cubicBezTo>
                    <a:cubicBezTo>
                      <a:pt x="79" y="479"/>
                      <a:pt x="73" y="475"/>
                      <a:pt x="73" y="469"/>
                    </a:cubicBezTo>
                    <a:cubicBezTo>
                      <a:pt x="73" y="469"/>
                      <a:pt x="73" y="468"/>
                      <a:pt x="73" y="467"/>
                    </a:cubicBezTo>
                    <a:cubicBezTo>
                      <a:pt x="73" y="465"/>
                      <a:pt x="73" y="462"/>
                      <a:pt x="73" y="458"/>
                    </a:cubicBezTo>
                    <a:cubicBezTo>
                      <a:pt x="73" y="450"/>
                      <a:pt x="74" y="439"/>
                      <a:pt x="74" y="426"/>
                    </a:cubicBezTo>
                    <a:cubicBezTo>
                      <a:pt x="75" y="400"/>
                      <a:pt x="76" y="364"/>
                      <a:pt x="77" y="329"/>
                    </a:cubicBezTo>
                    <a:cubicBezTo>
                      <a:pt x="78" y="259"/>
                      <a:pt x="80" y="189"/>
                      <a:pt x="80" y="189"/>
                    </a:cubicBezTo>
                    <a:cubicBezTo>
                      <a:pt x="80" y="186"/>
                      <a:pt x="79" y="184"/>
                      <a:pt x="76" y="184"/>
                    </a:cubicBezTo>
                    <a:cubicBezTo>
                      <a:pt x="74" y="184"/>
                      <a:pt x="72" y="185"/>
                      <a:pt x="71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4" y="286"/>
                      <a:pt x="21" y="286"/>
                    </a:cubicBezTo>
                    <a:cubicBezTo>
                      <a:pt x="19" y="286"/>
                      <a:pt x="18" y="286"/>
                      <a:pt x="17" y="286"/>
                    </a:cubicBezTo>
                    <a:cubicBezTo>
                      <a:pt x="13" y="284"/>
                      <a:pt x="10" y="280"/>
                      <a:pt x="11" y="276"/>
                    </a:cubicBezTo>
                    <a:cubicBezTo>
                      <a:pt x="11" y="276"/>
                      <a:pt x="11" y="276"/>
                      <a:pt x="11" y="276"/>
                    </a:cubicBezTo>
                    <a:cubicBezTo>
                      <a:pt x="11" y="275"/>
                      <a:pt x="12" y="274"/>
                      <a:pt x="13" y="272"/>
                    </a:cubicBezTo>
                    <a:cubicBezTo>
                      <a:pt x="14" y="269"/>
                      <a:pt x="15" y="264"/>
                      <a:pt x="17" y="259"/>
                    </a:cubicBezTo>
                    <a:cubicBezTo>
                      <a:pt x="27" y="226"/>
                      <a:pt x="52" y="149"/>
                      <a:pt x="58" y="137"/>
                    </a:cubicBezTo>
                    <a:cubicBezTo>
                      <a:pt x="64" y="125"/>
                      <a:pt x="76" y="112"/>
                      <a:pt x="123" y="112"/>
                    </a:cubicBezTo>
                    <a:cubicBezTo>
                      <a:pt x="169" y="112"/>
                      <a:pt x="181" y="125"/>
                      <a:pt x="187" y="137"/>
                    </a:cubicBezTo>
                    <a:cubicBezTo>
                      <a:pt x="193" y="149"/>
                      <a:pt x="218" y="226"/>
                      <a:pt x="228" y="259"/>
                    </a:cubicBezTo>
                    <a:cubicBezTo>
                      <a:pt x="230" y="264"/>
                      <a:pt x="232" y="269"/>
                      <a:pt x="232" y="272"/>
                    </a:cubicBezTo>
                    <a:cubicBezTo>
                      <a:pt x="233" y="274"/>
                      <a:pt x="234" y="275"/>
                      <a:pt x="234" y="276"/>
                    </a:cubicBezTo>
                    <a:cubicBezTo>
                      <a:pt x="234" y="276"/>
                      <a:pt x="234" y="276"/>
                      <a:pt x="234" y="276"/>
                    </a:cubicBezTo>
                    <a:cubicBezTo>
                      <a:pt x="235" y="280"/>
                      <a:pt x="232" y="284"/>
                      <a:pt x="228" y="286"/>
                    </a:cubicBezTo>
                    <a:close/>
                    <a:moveTo>
                      <a:pt x="123" y="92"/>
                    </a:moveTo>
                    <a:cubicBezTo>
                      <a:pt x="148" y="92"/>
                      <a:pt x="169" y="71"/>
                      <a:pt x="169" y="46"/>
                    </a:cubicBezTo>
                    <a:cubicBezTo>
                      <a:pt x="169" y="20"/>
                      <a:pt x="148" y="0"/>
                      <a:pt x="123" y="0"/>
                    </a:cubicBezTo>
                    <a:cubicBezTo>
                      <a:pt x="97" y="0"/>
                      <a:pt x="76" y="20"/>
                      <a:pt x="76" y="46"/>
                    </a:cubicBezTo>
                    <a:cubicBezTo>
                      <a:pt x="76" y="71"/>
                      <a:pt x="97" y="92"/>
                      <a:pt x="123" y="92"/>
                    </a:cubicBezTo>
                    <a:close/>
                    <a:moveTo>
                      <a:pt x="123" y="9"/>
                    </a:moveTo>
                    <a:cubicBezTo>
                      <a:pt x="143" y="9"/>
                      <a:pt x="159" y="26"/>
                      <a:pt x="159" y="46"/>
                    </a:cubicBezTo>
                    <a:cubicBezTo>
                      <a:pt x="159" y="66"/>
                      <a:pt x="143" y="83"/>
                      <a:pt x="123" y="83"/>
                    </a:cubicBezTo>
                    <a:cubicBezTo>
                      <a:pt x="102" y="83"/>
                      <a:pt x="86" y="66"/>
                      <a:pt x="86" y="46"/>
                    </a:cubicBezTo>
                    <a:cubicBezTo>
                      <a:pt x="86" y="26"/>
                      <a:pt x="102" y="9"/>
                      <a:pt x="123" y="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</p:grpSp>
      </p:grpSp>
      <p:sp>
        <p:nvSpPr>
          <p:cNvPr id="70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826130" y="6137797"/>
            <a:ext cx="6587291" cy="272415"/>
          </a:xfrm>
          <a:prstGeom prst="round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-Дата может быть изменена</a:t>
            </a:r>
            <a:endParaRPr lang="ru-RU" sz="1600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ABBF5152-3A93-4C44-B0D3-148F9E0A9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5445"/>
              </p:ext>
            </p:extLst>
          </p:nvPr>
        </p:nvGraphicFramePr>
        <p:xfrm>
          <a:off x="1055440" y="1700808"/>
          <a:ext cx="8749340" cy="485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1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НАЛОГОВЫЙ КОДЕКС </a:t>
                      </a:r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 ЗАКОН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800" b="0" kern="12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КОДЕКС ОБ АДМИНИСТРАТИВНЫХ ПРАВОНАРУШЕНИЯХ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</a:t>
                      </a:r>
                      <a:r>
                        <a:rPr lang="ru-RU" sz="1800" b="0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ЗАКОН)</a:t>
                      </a:r>
                      <a:endParaRPr lang="ru-RU" sz="1800" b="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ИЗМЕНЕНИЯ В СЧЕТ-ФАКТУРУ, КНИГИ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ПОКУПОК/ПРОДАЖ, ЖУРНАЛЫ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ВЫСТАВЛЕННЫХ/ПОЛУЧЕННЫХ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ПРАВИТЕЛЬСТВА)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НОРМАТИВНОЕ РЕГУЛИРОВАНИЕ,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ПЕРЕЧЕНЬ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ТОВАРОВ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ПРАВИТЕЛЬСТВА)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ЭДО СЧЕТАМИ-ФАКТУРАМ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МИНФИНА РОССИИ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14-Н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ДОКУМЕНТЫ ПО ПРОСЛЕЖИВАЕМОСТИ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ФНС РОССИИ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89" y="645880"/>
            <a:ext cx="1396727" cy="13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00506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от 09.11.2020 № 371-ФЗ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«О внесении изменений в части первую и вторую Налогового кодекса Российской Федерации и 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предусматривает внесение новых норм: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Налоговый кодекс Российской Федерации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части: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налогоплательщиков по представлению документов, содержащих реквизиты прослеживаемости (статья 23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регулирования использования системы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рамках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камеральных налоговых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проверок (статья 88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проведения мероприятий налогового контроля (статьи 91, 92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изменений в счет-фактуре (статья 169 Кодекса).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2. В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 части:</a:t>
            </a: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- наделения ФНС России полномочиями оператора национальной системы прослеживаемости.</a:t>
            </a:r>
            <a:endParaRPr lang="ru-RU" sz="200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Нормативное регулирование национальной системы прослеживаемости будет осуществляться в соответствии 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постановлением Правительства Российской Федерации «Об утверждении порядка функционирования национальной системы прослеживаемости товаров»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который войдут нормы: </a:t>
            </a:r>
          </a:p>
          <a:p>
            <a:pPr marL="342900" indent="-342900" algn="just">
              <a:buFontTx/>
              <a:buChar char="-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понятийный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аппарат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случаи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возобновления и прекращения прослеживаемости;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субъектов формирования 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прослеживаемости.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</a:pPr>
            <a:endParaRPr lang="ru-RU" sz="105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Отдельными проектами нормативными правовыми актами Правительства Российской Федерации так же предусмотрено утверждение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перечня товаров, подлежащих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критериев отбора товаров в перечень. 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настоящий момент рассматривается включение в перечень товарных позиций, участвующих в эксперименте по апробированию национальной системы прослеживаемости.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3143672" y="1196752"/>
            <a:ext cx="6696744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Проект изменений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 Правительства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№ 1137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956" y="5762000"/>
            <a:ext cx="1048284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общая стоимость </a:t>
            </a:r>
            <a:r>
              <a:rPr lang="ru-RU" sz="1900" dirty="0">
                <a:latin typeface="Arial Narrow" panose="020B0606020202030204" pitchFamily="34" charset="0"/>
              </a:rPr>
              <a:t>товаров, подлежащих прослеживаемости,  </a:t>
            </a:r>
            <a:r>
              <a:rPr lang="ru-RU" sz="1900" dirty="0" smtClean="0">
                <a:latin typeface="Arial Narrow" panose="020B0606020202030204" pitchFamily="34" charset="0"/>
              </a:rPr>
              <a:t>по каждому регистрационному номеру партии товаров из счета-фактуры.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56" y="3584750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счет-фактуру дополнительно включены: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28" y="1634604"/>
            <a:ext cx="114691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algn="just">
              <a:spcAft>
                <a:spcPts val="1800"/>
              </a:spcAft>
            </a:pPr>
            <a:r>
              <a:rPr lang="ru-RU" sz="1900" dirty="0">
                <a:latin typeface="Arial Narrow" panose="020B0606020202030204" pitchFamily="34" charset="0"/>
              </a:rPr>
              <a:t>Проект изменений в постановление Правительства Российской федерации от 26.12.2011 № 1137 (ред. от 01.02.2018) "О формах и правилах заполнения (ведения) документов, применяемых при расчетах по налогу на добавленную стоимость" предусматривает внесение в счета-фактуры, </a:t>
            </a:r>
            <a:r>
              <a:rPr lang="ru-RU" sz="1900" dirty="0" smtClean="0">
                <a:latin typeface="Arial Narrow" panose="020B0606020202030204" pitchFamily="34" charset="0"/>
              </a:rPr>
              <a:t>журналы учета полученных и </a:t>
            </a:r>
            <a:r>
              <a:rPr lang="ru-RU" sz="1900" dirty="0">
                <a:latin typeface="Arial Narrow" panose="020B0606020202030204" pitchFamily="34" charset="0"/>
              </a:rPr>
              <a:t>выставленных </a:t>
            </a:r>
            <a:r>
              <a:rPr lang="ru-RU" sz="1900" dirty="0" smtClean="0">
                <a:latin typeface="Arial Narrow" panose="020B0606020202030204" pitchFamily="34" charset="0"/>
              </a:rPr>
              <a:t>счетов-фактур, книги покупок и продаж сведений, используемых в рамках системы прослеживаемости – регистрационного номера партии товаров, количества и единиц измерения используемых в рамках прослеживаемости, и заполняемых только при операциях с прослеживаемыми товарами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956" y="3933056"/>
            <a:ext cx="1048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порядковый номер записи </a:t>
            </a:r>
            <a:r>
              <a:rPr lang="ru-RU" sz="1900" dirty="0">
                <a:latin typeface="Arial Narrow" panose="020B0606020202030204" pitchFamily="34" charset="0"/>
              </a:rPr>
              <a:t>поставляемых (отгруженных) товаров (описание выполненных работ, оказанных услуг), переданных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прав;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реквизиты документов </a:t>
            </a:r>
            <a:r>
              <a:rPr lang="ru-RU" sz="1900" dirty="0">
                <a:latin typeface="Arial Narrow" panose="020B0606020202030204" pitchFamily="34" charset="0"/>
              </a:rPr>
              <a:t>(порядковый номер и дата составления) одного или нескольких документов об отгрузке (передаче) товаров (работ, услуг),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6955" y="5405701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журналы и книги дополнительно включены:</a:t>
            </a:r>
          </a:p>
        </p:txBody>
      </p:sp>
    </p:spTree>
    <p:extLst>
      <p:ext uri="{BB962C8B-B14F-4D97-AF65-F5344CB8AC3E}">
        <p14:creationId xmlns:p14="http://schemas.microsoft.com/office/powerpoint/2010/main" val="40979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3097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Разработанные нормы ответственности за нарушение законодательства по прослеживаемости войдут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Кодекс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Российской Федерации об административных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правонарушениях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предусматривают ответственность в части: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налоговому органу отчета об операциях с товарами, подлежащими прослеживаемости, и (или) документов по операциям с товарами, подлежащими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 (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силу 1 июля 2022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Неотражения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неполного отражения, искажения)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сведений о товарах, подлежащих прослеживаемости, в счете-фактуре и (или)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 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вступления 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июля 2022 года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операторами электронного документооборота счетов-фактур 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УПД,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содержащих регистрационные номера партии товара, подлежащего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января 2023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21088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Минюстом России 12.03.2021 зарегистрирован приказ Минфина России от 05.02.2021 № 14н «Об утверждении порядка выставления и получения счетов-фактур в электронной форме по телекоммуникационным каналам связи с применением усиленной квалифицированной электронной подписи» предусматривающий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новые нормы электронного документооборота счетами-фактурам, содержащими сведения о товарах, подлежащих прослеживаемости:</a:t>
            </a:r>
          </a:p>
          <a:p>
            <a:pPr algn="ctr"/>
            <a:endParaRPr lang="ru-RU" sz="2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средств шифрования;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и получения исправленных и корректировочных 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проверки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внесения изменений в счет-фактуру в электронной форме.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11424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проект приказа ФНС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России «Об утверждении форм, порядков их заполнения, форматов и порядков представления документов для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прослеживаемости» предусматривающий введение отчетности для целей прослеживаемости: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о ввозе  товаров, подлежащих прослеживаемости, с территории другого государства-члена Евразийского экономического союза на территорию Российской Федерации и иные территории, находящиеся под ее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юрисдикцией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 перемещении товаров, подлежащих прослеживаемости, с территории Российской Федерации на территорию другого государства – члена Евразийского экономического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союза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 имеющихся остатках товаров, подлежащих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Отчета об операциях с товарами, подлежащими прослеживаемости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СОГЛАШЕНИЕ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МЕХАНИЗМЕ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9376" y="1772816"/>
            <a:ext cx="6048672" cy="3528392"/>
            <a:chOff x="3724591" y="2264149"/>
            <a:chExt cx="4735841" cy="2479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24591" y="2264149"/>
              <a:ext cx="4735841" cy="2479352"/>
            </a:xfrm>
            <a:prstGeom prst="rect">
              <a:avLst/>
            </a:prstGeom>
            <a:ln>
              <a:solidFill>
                <a:srgbClr val="275791"/>
              </a:solidFill>
            </a:ln>
          </p:spPr>
        </p:pic>
        <p:sp>
          <p:nvSpPr>
            <p:cNvPr id="14" name="Овал 13"/>
            <p:cNvSpPr/>
            <p:nvPr/>
          </p:nvSpPr>
          <p:spPr>
            <a:xfrm>
              <a:off x="5436096" y="2654746"/>
              <a:ext cx="216024" cy="216024"/>
            </a:xfrm>
            <a:prstGeom prst="ellipse">
              <a:avLst/>
            </a:prstGeom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30531" y="3961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236296" y="3395813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7" name="Скругленная соединительная линия 16"/>
            <p:cNvCxnSpPr>
              <a:stCxn id="15" idx="2"/>
              <a:endCxn id="16" idx="4"/>
            </p:cNvCxnSpPr>
            <p:nvPr/>
          </p:nvCxnSpPr>
          <p:spPr>
            <a:xfrm rot="10800000">
              <a:off x="7344309" y="3611837"/>
              <a:ext cx="886223" cy="457820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17"/>
            <p:cNvCxnSpPr>
              <a:stCxn id="16" idx="0"/>
            </p:cNvCxnSpPr>
            <p:nvPr/>
          </p:nvCxnSpPr>
          <p:spPr>
            <a:xfrm rot="16200000" flipV="1">
              <a:off x="6193330" y="2244835"/>
              <a:ext cx="609768" cy="1692188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8026458" y="3664000"/>
              <a:ext cx="166644" cy="26855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7351310" y="3006282"/>
              <a:ext cx="174692" cy="28152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sp>
          <p:nvSpPr>
            <p:cNvPr id="21" name="Выноска 2 20"/>
            <p:cNvSpPr/>
            <p:nvPr/>
          </p:nvSpPr>
          <p:spPr>
            <a:xfrm>
              <a:off x="4535706" y="2487836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Беларусь</a:t>
              </a:r>
              <a:endParaRPr lang="ru-RU" sz="1100" dirty="0"/>
            </a:p>
          </p:txBody>
        </p:sp>
        <p:sp>
          <p:nvSpPr>
            <p:cNvPr id="22" name="Выноска 2 21"/>
            <p:cNvSpPr/>
            <p:nvPr/>
          </p:nvSpPr>
          <p:spPr>
            <a:xfrm>
              <a:off x="6892018" y="2334449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Россия</a:t>
              </a:r>
              <a:endParaRPr lang="ru-RU" sz="1100" dirty="0"/>
            </a:p>
          </p:txBody>
        </p:sp>
        <p:sp>
          <p:nvSpPr>
            <p:cNvPr id="23" name="Выноска 2 22"/>
            <p:cNvSpPr/>
            <p:nvPr/>
          </p:nvSpPr>
          <p:spPr>
            <a:xfrm>
              <a:off x="5868144" y="3147042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Казахстан</a:t>
              </a:r>
              <a:endParaRPr lang="ru-RU" sz="1100" dirty="0"/>
            </a:p>
          </p:txBody>
        </p:sp>
        <p:sp>
          <p:nvSpPr>
            <p:cNvPr id="24" name="Выноска 2 23"/>
            <p:cNvSpPr/>
            <p:nvPr/>
          </p:nvSpPr>
          <p:spPr>
            <a:xfrm>
              <a:off x="4397793" y="3949553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Армения</a:t>
              </a:r>
              <a:endParaRPr lang="ru-RU" sz="1100" dirty="0"/>
            </a:p>
          </p:txBody>
        </p:sp>
        <p:sp>
          <p:nvSpPr>
            <p:cNvPr id="25" name="Выноска 2 24"/>
            <p:cNvSpPr/>
            <p:nvPr/>
          </p:nvSpPr>
          <p:spPr>
            <a:xfrm>
              <a:off x="7377073" y="4094214"/>
              <a:ext cx="735029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Киргизия</a:t>
              </a:r>
              <a:endParaRPr lang="ru-RU" sz="1100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6647970" y="1661621"/>
            <a:ext cx="4848629" cy="480131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470A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ПОДПИСАНО 29.05.2019 В Г. НУР-СУЛТАНЕ*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ЯВЛЯЕТСЯ МЕТОДОЛОГИЧЕСКОЙ ОСНОВОЙ ФУНКЦИОНИРОВАНИЯ ЕДИНОЙ СИСТЕМЫ ПРОСЛЕЖИВАЕМОСТИ ТОВАРОВ, ВВОЗИМЫХ НА ТЕРРИТОРИЮ ГОСУДАРСТВ-ЧЛЕНОВ ЕВРАЗИЙСКОГО ЭКОНОМИЧЕСКОГО СОЮЗА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СОГЛАШЕНИЕ ПРЕДУСМАТРИВАЕТ СОЗДАНИЕ ДВУХ СЕГМЕНТОВ СИСТЕМЫ: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ВНЕШНЕГО СЕГМЕНТА ПРОСЛЕЖИВАЕМОСТИ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(НАДНАЦИОНАЛЬНАЯ СИСТЕМА ПРОСЛЕЖИВАЕМОСТИ)</a:t>
            </a:r>
          </a:p>
          <a:p>
            <a:pPr defTabSz="1824145"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НАЦИОНАЛЬНОГО СЕГМЕНТА ПРОСЛЕЖИВАЕМОСТИ 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(НАЦИОНАЛЬНАЯ СИСТЕМА ПРОСЛЕЖИВАЕМОСТИ)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695400" y="5420067"/>
            <a:ext cx="5952570" cy="817245"/>
          </a:xfrm>
          <a:prstGeom prst="roundRect">
            <a:avLst/>
          </a:prstGeom>
          <a:solidFill>
            <a:srgbClr val="28BDD6"/>
          </a:solidFill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СОГЛАШЕНИЕ О МЕХАНИЗМЕ ПРОСЛЕЖИВАЕМОСТИ ТОВАРОВ, ВВЕЗЕННЫХ НА ТАМОЖЕННУЮ ТЕРРИТОРИЮ ЕВРАЗИЙСКОГО ЭКОНОМИЧЕСКОГО СОЮЗА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СЕРВИСЫ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99656" y="2420432"/>
            <a:ext cx="5760640" cy="150810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ТН ВЭД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ОКПД 2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наименованию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номеру декларации на товары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получение полного перечня прослеживаемых товаров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244488" y="5455128"/>
            <a:ext cx="5430267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регистрационному номеру партии товара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43472" y="1988840"/>
            <a:ext cx="3096344" cy="4109059"/>
            <a:chOff x="1087457" y="1242918"/>
            <a:chExt cx="2151938" cy="2806225"/>
          </a:xfrm>
        </p:grpSpPr>
        <p:sp>
          <p:nvSpPr>
            <p:cNvPr id="7" name="Прямоугольник 6"/>
            <p:cNvSpPr/>
            <p:nvPr/>
          </p:nvSpPr>
          <p:spPr>
            <a:xfrm rot="3600334">
              <a:off x="737221" y="2519450"/>
              <a:ext cx="2735387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87457" y="1242918"/>
              <a:ext cx="788311" cy="788311"/>
              <a:chOff x="1087457" y="1242918"/>
              <a:chExt cx="788311" cy="788311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6725" y="1609843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51023" y="3223599"/>
              <a:ext cx="788311" cy="788311"/>
              <a:chOff x="1087457" y="1242918"/>
              <a:chExt cx="788311" cy="788311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0291" y="3582999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13979" y="2063438"/>
            <a:ext cx="5184576" cy="4308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ПРОСЛЕЖИВАЕМОСТИ ТОВАРОВ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159891" y="4805963"/>
            <a:ext cx="6760645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РЕГИСТРАЦИОННОГО НОМЕРА ПАРТИИ ТОВАРА (РНПТ)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190790"/>
            <a:ext cx="1733833" cy="17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«Прослеживается ли мой товар?»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Блок-схема: процесс 72">
            <a:extLst>
              <a:ext uri="{FF2B5EF4-FFF2-40B4-BE49-F238E27FC236}">
                <a16:creationId xmlns="" xmlns:a16="http://schemas.microsoft.com/office/drawing/2014/main" id="{0B385F56-79EF-413F-AD43-15D1BD3C8BE1}"/>
              </a:ext>
            </a:extLst>
          </p:cNvPr>
          <p:cNvSpPr/>
          <p:nvPr/>
        </p:nvSpPr>
        <p:spPr>
          <a:xfrm>
            <a:off x="8524432" y="2603930"/>
            <a:ext cx="3202404" cy="1406028"/>
          </a:xfrm>
          <a:prstGeom prst="flowChartProcess">
            <a:avLst/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Down Arrow Callout 144">
            <a:extLst>
              <a:ext uri="{FF2B5EF4-FFF2-40B4-BE49-F238E27FC236}">
                <a16:creationId xmlns="" xmlns:a16="http://schemas.microsoft.com/office/drawing/2014/main" id="{7A7A3751-780C-4CDD-88CA-D9C47E75439B}"/>
              </a:ext>
            </a:extLst>
          </p:cNvPr>
          <p:cNvSpPr/>
          <p:nvPr/>
        </p:nvSpPr>
        <p:spPr>
          <a:xfrm flipV="1">
            <a:off x="4727704" y="3985953"/>
            <a:ext cx="3162091" cy="184407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2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Блок-схема: процесс 74">
            <a:extLst>
              <a:ext uri="{FF2B5EF4-FFF2-40B4-BE49-F238E27FC236}">
                <a16:creationId xmlns="" xmlns:a16="http://schemas.microsoft.com/office/drawing/2014/main" id="{38E9775A-9CA3-4F58-A69F-74C03129A441}"/>
              </a:ext>
            </a:extLst>
          </p:cNvPr>
          <p:cNvSpPr/>
          <p:nvPr/>
        </p:nvSpPr>
        <p:spPr>
          <a:xfrm>
            <a:off x="693525" y="2556596"/>
            <a:ext cx="3358412" cy="3220492"/>
          </a:xfrm>
          <a:prstGeom prst="flowChartProcess">
            <a:avLst/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6B71EB6-C09D-4220-91B9-988DE2D6D5C9}"/>
              </a:ext>
            </a:extLst>
          </p:cNvPr>
          <p:cNvSpPr txBox="1"/>
          <p:nvPr/>
        </p:nvSpPr>
        <p:spPr>
          <a:xfrm>
            <a:off x="907163" y="2062699"/>
            <a:ext cx="293509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4"/>
                </a:solidFill>
                <a:latin typeface="Arial Narrow" panose="020B0606020202030204" pitchFamily="34" charset="0"/>
              </a:rPr>
              <a:t>Заполняется одно из значений</a:t>
            </a:r>
            <a:endParaRPr lang="en-US" b="1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3BCC2B6-6600-4482-8A25-D20ECB9FCF0B}"/>
              </a:ext>
            </a:extLst>
          </p:cNvPr>
          <p:cNvSpPr txBox="1"/>
          <p:nvPr/>
        </p:nvSpPr>
        <p:spPr>
          <a:xfrm>
            <a:off x="836449" y="2658157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Наименование товара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DAC7934-7564-426E-9F72-102C20176036}"/>
              </a:ext>
            </a:extLst>
          </p:cNvPr>
          <p:cNvSpPr txBox="1"/>
          <p:nvPr/>
        </p:nvSpPr>
        <p:spPr>
          <a:xfrm>
            <a:off x="836449" y="3344830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Код ТНВЭД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: скругленные углы 24">
            <a:extLst>
              <a:ext uri="{FF2B5EF4-FFF2-40B4-BE49-F238E27FC236}">
                <a16:creationId xmlns="" xmlns:a16="http://schemas.microsoft.com/office/drawing/2014/main" id="{1D6325B2-E381-47F0-AA98-36C29A2E2B29}"/>
              </a:ext>
            </a:extLst>
          </p:cNvPr>
          <p:cNvSpPr/>
          <p:nvPr/>
        </p:nvSpPr>
        <p:spPr>
          <a:xfrm>
            <a:off x="826924" y="293945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Проектор</a:t>
            </a:r>
          </a:p>
        </p:txBody>
      </p:sp>
      <p:sp>
        <p:nvSpPr>
          <p:cNvPr id="80" name="Прямоугольник: скругленные углы 25">
            <a:extLst>
              <a:ext uri="{FF2B5EF4-FFF2-40B4-BE49-F238E27FC236}">
                <a16:creationId xmlns="" xmlns:a16="http://schemas.microsoft.com/office/drawing/2014/main" id="{66D2814A-B67C-4CA5-8C55-45B402B7C9C5}"/>
              </a:ext>
            </a:extLst>
          </p:cNvPr>
          <p:cNvSpPr/>
          <p:nvPr/>
        </p:nvSpPr>
        <p:spPr>
          <a:xfrm>
            <a:off x="836450" y="359710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8528 69 900 0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6EC6DF-8F9B-454F-B17E-059A8A3ADAA2}"/>
              </a:ext>
            </a:extLst>
          </p:cNvPr>
          <p:cNvSpPr txBox="1"/>
          <p:nvPr/>
        </p:nvSpPr>
        <p:spPr>
          <a:xfrm>
            <a:off x="5015391" y="4562017"/>
            <a:ext cx="253369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D4B235D-38DC-4487-B194-EF1C3073BAFB}"/>
              </a:ext>
            </a:extLst>
          </p:cNvPr>
          <p:cNvSpPr txBox="1"/>
          <p:nvPr/>
        </p:nvSpPr>
        <p:spPr>
          <a:xfrm>
            <a:off x="9339256" y="2860342"/>
            <a:ext cx="176009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3" name="Straight Connector 149">
            <a:extLst>
              <a:ext uri="{FF2B5EF4-FFF2-40B4-BE49-F238E27FC236}">
                <a16:creationId xmlns="" xmlns:a16="http://schemas.microsoft.com/office/drawing/2014/main" id="{F3178669-2F5E-4007-9F3C-BFC32D550FD0}"/>
              </a:ext>
            </a:extLst>
          </p:cNvPr>
          <p:cNvCxnSpPr/>
          <p:nvPr/>
        </p:nvCxnSpPr>
        <p:spPr>
          <a:xfrm flipH="1">
            <a:off x="8468153" y="2393817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DECDB27-A939-45F9-A29B-6ACBB784E6B7}"/>
              </a:ext>
            </a:extLst>
          </p:cNvPr>
          <p:cNvSpPr txBox="1"/>
          <p:nvPr/>
        </p:nvSpPr>
        <p:spPr>
          <a:xfrm>
            <a:off x="8706342" y="2060848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62AC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0062A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Sev01">
            <a:extLst>
              <a:ext uri="{FF2B5EF4-FFF2-40B4-BE49-F238E27FC236}">
                <a16:creationId xmlns="" xmlns:a16="http://schemas.microsoft.com/office/drawing/2014/main" id="{F5E1A286-9CED-4D9F-832F-00A86DF101CA}"/>
              </a:ext>
            </a:extLst>
          </p:cNvPr>
          <p:cNvSpPr>
            <a:spLocks noChangeAspect="1"/>
          </p:cNvSpPr>
          <p:nvPr/>
        </p:nvSpPr>
        <p:spPr>
          <a:xfrm>
            <a:off x="8052642" y="2224259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0544BC8-5065-45AD-850F-BCA3A2891A13}"/>
              </a:ext>
            </a:extLst>
          </p:cNvPr>
          <p:cNvSpPr txBox="1"/>
          <p:nvPr/>
        </p:nvSpPr>
        <p:spPr>
          <a:xfrm>
            <a:off x="9339256" y="3425943"/>
            <a:ext cx="201497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Непрослеживается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Прямоугольник: скругленные углы 35">
            <a:extLst>
              <a:ext uri="{FF2B5EF4-FFF2-40B4-BE49-F238E27FC236}">
                <a16:creationId xmlns="" xmlns:a16="http://schemas.microsoft.com/office/drawing/2014/main" id="{ADCE6C1D-F5B5-4C36-AAEC-DE3A86A1123B}"/>
              </a:ext>
            </a:extLst>
          </p:cNvPr>
          <p:cNvSpPr/>
          <p:nvPr/>
        </p:nvSpPr>
        <p:spPr>
          <a:xfrm>
            <a:off x="8829227" y="2800028"/>
            <a:ext cx="387313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8" name="Freeform 138">
            <a:extLst>
              <a:ext uri="{FF2B5EF4-FFF2-40B4-BE49-F238E27FC236}">
                <a16:creationId xmlns="" xmlns:a16="http://schemas.microsoft.com/office/drawing/2014/main" id="{619C9631-EAFA-4CE2-8068-ED088A0F6DF7}"/>
              </a:ext>
            </a:extLst>
          </p:cNvPr>
          <p:cNvSpPr>
            <a:spLocks noEditPoints="1"/>
          </p:cNvSpPr>
          <p:nvPr/>
        </p:nvSpPr>
        <p:spPr bwMode="auto">
          <a:xfrm>
            <a:off x="8873503" y="2841862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ysClr val="window" lastClr="FFFFFF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: скругленные углы 38">
            <a:extLst>
              <a:ext uri="{FF2B5EF4-FFF2-40B4-BE49-F238E27FC236}">
                <a16:creationId xmlns="" xmlns:a16="http://schemas.microsoft.com/office/drawing/2014/main" id="{AE07150C-5ED0-4E39-A07A-F3369DDA2DD2}"/>
              </a:ext>
            </a:extLst>
          </p:cNvPr>
          <p:cNvSpPr/>
          <p:nvPr/>
        </p:nvSpPr>
        <p:spPr>
          <a:xfrm>
            <a:off x="8816116" y="3381876"/>
            <a:ext cx="400424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0" name="Freeform 139">
            <a:extLst>
              <a:ext uri="{FF2B5EF4-FFF2-40B4-BE49-F238E27FC236}">
                <a16:creationId xmlns="" xmlns:a16="http://schemas.microsoft.com/office/drawing/2014/main" id="{3244C46F-15C2-43AB-8B26-A4FC6C3154F8}"/>
              </a:ext>
            </a:extLst>
          </p:cNvPr>
          <p:cNvSpPr>
            <a:spLocks noEditPoints="1"/>
          </p:cNvSpPr>
          <p:nvPr/>
        </p:nvSpPr>
        <p:spPr bwMode="auto">
          <a:xfrm>
            <a:off x="8875471" y="3437669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91" name="Straight Connector 101">
            <a:extLst>
              <a:ext uri="{FF2B5EF4-FFF2-40B4-BE49-F238E27FC236}">
                <a16:creationId xmlns="" xmlns:a16="http://schemas.microsoft.com/office/drawing/2014/main" id="{CA3D3127-4004-4FD5-9E51-7757D398BD43}"/>
              </a:ext>
            </a:extLst>
          </p:cNvPr>
          <p:cNvCxnSpPr/>
          <p:nvPr/>
        </p:nvCxnSpPr>
        <p:spPr>
          <a:xfrm flipH="1">
            <a:off x="770836" y="237993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92" name="Straight Connector 141">
            <a:extLst>
              <a:ext uri="{FF2B5EF4-FFF2-40B4-BE49-F238E27FC236}">
                <a16:creationId xmlns="" xmlns:a16="http://schemas.microsoft.com/office/drawing/2014/main" id="{AC3FBDDD-A4E5-4BE0-9E1C-22D4A3276387}"/>
              </a:ext>
            </a:extLst>
          </p:cNvPr>
          <p:cNvCxnSpPr>
            <a:cxnSpLocks/>
          </p:cNvCxnSpPr>
          <p:nvPr/>
        </p:nvCxnSpPr>
        <p:spPr>
          <a:xfrm flipH="1" flipV="1">
            <a:off x="4571793" y="2377240"/>
            <a:ext cx="3398467" cy="15396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8C464A2-7DB5-42E7-9C58-18A88A03CB9B}"/>
              </a:ext>
            </a:extLst>
          </p:cNvPr>
          <p:cNvSpPr txBox="1"/>
          <p:nvPr/>
        </p:nvSpPr>
        <p:spPr>
          <a:xfrm>
            <a:off x="5469517" y="2062699"/>
            <a:ext cx="162544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Проверка записи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Sev01">
            <a:extLst>
              <a:ext uri="{FF2B5EF4-FFF2-40B4-BE49-F238E27FC236}">
                <a16:creationId xmlns="" xmlns:a16="http://schemas.microsoft.com/office/drawing/2014/main" id="{B3B96864-983C-4B71-9FB5-F2C684BB97E8}"/>
              </a:ext>
            </a:extLst>
          </p:cNvPr>
          <p:cNvSpPr>
            <a:spLocks noChangeAspect="1"/>
          </p:cNvSpPr>
          <p:nvPr/>
        </p:nvSpPr>
        <p:spPr>
          <a:xfrm>
            <a:off x="4142738" y="2211560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Freeform 32">
            <a:extLst>
              <a:ext uri="{FF2B5EF4-FFF2-40B4-BE49-F238E27FC236}">
                <a16:creationId xmlns="" xmlns:a16="http://schemas.microsoft.com/office/drawing/2014/main" id="{6E404650-527F-4A66-9F3A-03A42B6A4A01}"/>
              </a:ext>
            </a:extLst>
          </p:cNvPr>
          <p:cNvSpPr/>
          <p:nvPr/>
        </p:nvSpPr>
        <p:spPr>
          <a:xfrm>
            <a:off x="2705025" y="2675736"/>
            <a:ext cx="1898345" cy="597239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6" name="Freeform 32">
            <a:extLst>
              <a:ext uri="{FF2B5EF4-FFF2-40B4-BE49-F238E27FC236}">
                <a16:creationId xmlns="" xmlns:a16="http://schemas.microsoft.com/office/drawing/2014/main" id="{0E0D084C-9D56-4A2D-A58E-9C78E784E498}"/>
              </a:ext>
            </a:extLst>
          </p:cNvPr>
          <p:cNvSpPr/>
          <p:nvPr/>
        </p:nvSpPr>
        <p:spPr>
          <a:xfrm>
            <a:off x="2705025" y="3371748"/>
            <a:ext cx="1898345" cy="554034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7" name="Freeform 32">
            <a:extLst>
              <a:ext uri="{FF2B5EF4-FFF2-40B4-BE49-F238E27FC236}">
                <a16:creationId xmlns="" xmlns:a16="http://schemas.microsoft.com/office/drawing/2014/main" id="{727E47F1-4901-4752-9BF1-CF7D81149134}"/>
              </a:ext>
            </a:extLst>
          </p:cNvPr>
          <p:cNvSpPr/>
          <p:nvPr/>
        </p:nvSpPr>
        <p:spPr>
          <a:xfrm>
            <a:off x="2705025" y="3979902"/>
            <a:ext cx="1866768" cy="1766160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1285947-515B-4122-BF33-303B9C5AA391}"/>
              </a:ext>
            </a:extLst>
          </p:cNvPr>
          <p:cNvSpPr txBox="1"/>
          <p:nvPr/>
        </p:nvSpPr>
        <p:spPr>
          <a:xfrm>
            <a:off x="836448" y="3921549"/>
            <a:ext cx="3193069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Регистрационный номер таможенной декларации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BC4B1535-00AE-4B73-AEC5-6BEB2AAE2229}"/>
              </a:ext>
            </a:extLst>
          </p:cNvPr>
          <p:cNvSpPr txBox="1"/>
          <p:nvPr/>
        </p:nvSpPr>
        <p:spPr>
          <a:xfrm>
            <a:off x="836449" y="4987997"/>
            <a:ext cx="319306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Прямоугольник: скругленные углы 17">
            <a:extLst>
              <a:ext uri="{FF2B5EF4-FFF2-40B4-BE49-F238E27FC236}">
                <a16:creationId xmlns="" xmlns:a16="http://schemas.microsoft.com/office/drawing/2014/main" id="{4594EDDE-7239-439E-8E7F-C3F6FB17F873}"/>
              </a:ext>
            </a:extLst>
          </p:cNvPr>
          <p:cNvSpPr/>
          <p:nvPr/>
        </p:nvSpPr>
        <p:spPr>
          <a:xfrm>
            <a:off x="836448" y="4727665"/>
            <a:ext cx="2427451" cy="291379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12345678/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ддммгг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101" name="Прямоугольник: скругленные углы 18">
            <a:extLst>
              <a:ext uri="{FF2B5EF4-FFF2-40B4-BE49-F238E27FC236}">
                <a16:creationId xmlns="" xmlns:a16="http://schemas.microsoft.com/office/drawing/2014/main" id="{C07CE34F-E913-42CB-8180-9592A4B8E615}"/>
              </a:ext>
            </a:extLst>
          </p:cNvPr>
          <p:cNvSpPr/>
          <p:nvPr/>
        </p:nvSpPr>
        <p:spPr>
          <a:xfrm>
            <a:off x="846181" y="5494244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102" name="Блок-схема: процесс 101">
            <a:extLst>
              <a:ext uri="{FF2B5EF4-FFF2-40B4-BE49-F238E27FC236}">
                <a16:creationId xmlns="" xmlns:a16="http://schemas.microsoft.com/office/drawing/2014/main" id="{DB916652-DAB8-461A-A6D2-CD0312D5A4AB}"/>
              </a:ext>
            </a:extLst>
          </p:cNvPr>
          <p:cNvSpPr/>
          <p:nvPr/>
        </p:nvSpPr>
        <p:spPr>
          <a:xfrm>
            <a:off x="4726086" y="2580782"/>
            <a:ext cx="3128157" cy="1406027"/>
          </a:xfrm>
          <a:prstGeom prst="flowChartProcess">
            <a:avLst/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464E251-CE9B-4314-93BA-6C12D6438CA9}"/>
              </a:ext>
            </a:extLst>
          </p:cNvPr>
          <p:cNvSpPr txBox="1"/>
          <p:nvPr/>
        </p:nvSpPr>
        <p:spPr>
          <a:xfrm>
            <a:off x="4873603" y="2882048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Текстовая аналитика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8AB1C2E5-4511-4AB3-8AAF-8812F5627C46}"/>
              </a:ext>
            </a:extLst>
          </p:cNvPr>
          <p:cNvSpPr txBox="1"/>
          <p:nvPr/>
        </p:nvSpPr>
        <p:spPr>
          <a:xfrm>
            <a:off x="4498880" y="3374223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Справочник*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Freeform 32">
            <a:extLst>
              <a:ext uri="{FF2B5EF4-FFF2-40B4-BE49-F238E27FC236}">
                <a16:creationId xmlns="" xmlns:a16="http://schemas.microsoft.com/office/drawing/2014/main" id="{4A6FD562-B923-488F-911C-099A3BCE4FA3}"/>
              </a:ext>
            </a:extLst>
          </p:cNvPr>
          <p:cNvSpPr/>
          <p:nvPr/>
        </p:nvSpPr>
        <p:spPr>
          <a:xfrm>
            <a:off x="7200727" y="3002925"/>
            <a:ext cx="1272814" cy="587716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7EAB204-0AA8-413F-8125-30AF2ECB3CC1}"/>
              </a:ext>
            </a:extLst>
          </p:cNvPr>
          <p:cNvSpPr txBox="1"/>
          <p:nvPr/>
        </p:nvSpPr>
        <p:spPr>
          <a:xfrm>
            <a:off x="737216" y="6104329"/>
            <a:ext cx="895918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* </a:t>
            </a:r>
            <a:r>
              <a:rPr lang="ru-RU" b="1" i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проверки по справочнику приоритетней результатов текстовой аналитики</a:t>
            </a:r>
            <a:endParaRPr lang="en-US" b="1" i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«Проверь идентификатор прослеживаемости»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Straight Connector 101">
            <a:extLst>
              <a:ext uri="{FF2B5EF4-FFF2-40B4-BE49-F238E27FC236}">
                <a16:creationId xmlns="" xmlns:a16="http://schemas.microsoft.com/office/drawing/2014/main" id="{E7167084-D597-4402-88FA-F49C4E9613AF}"/>
              </a:ext>
            </a:extLst>
          </p:cNvPr>
          <p:cNvCxnSpPr/>
          <p:nvPr/>
        </p:nvCxnSpPr>
        <p:spPr>
          <a:xfrm flipH="1">
            <a:off x="973063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CBCC72A-4A04-4F9F-B239-EE1AFF43AFAF}"/>
              </a:ext>
            </a:extLst>
          </p:cNvPr>
          <p:cNvSpPr txBox="1"/>
          <p:nvPr/>
        </p:nvSpPr>
        <p:spPr>
          <a:xfrm>
            <a:off x="940891" y="3416669"/>
            <a:ext cx="332302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5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Заполняются следующие значения</a:t>
            </a:r>
            <a:endParaRPr lang="en-US" b="1" dirty="0">
              <a:solidFill>
                <a:srgbClr val="6C81B5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ev01">
            <a:extLst>
              <a:ext uri="{FF2B5EF4-FFF2-40B4-BE49-F238E27FC236}">
                <a16:creationId xmlns="" xmlns:a16="http://schemas.microsoft.com/office/drawing/2014/main" id="{D7D90FE6-09D2-4A0A-AA1D-EB38BBFFD4D2}"/>
              </a:ext>
            </a:extLst>
          </p:cNvPr>
          <p:cNvSpPr>
            <a:spLocks noChangeAspect="1"/>
          </p:cNvSpPr>
          <p:nvPr/>
        </p:nvSpPr>
        <p:spPr>
          <a:xfrm>
            <a:off x="2469743" y="3802826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6C81B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Straight Connector 141">
            <a:extLst>
              <a:ext uri="{FF2B5EF4-FFF2-40B4-BE49-F238E27FC236}">
                <a16:creationId xmlns="" xmlns:a16="http://schemas.microsoft.com/office/drawing/2014/main" id="{B0ECF402-5F13-4CD3-B0D2-A2FD92355277}"/>
              </a:ext>
            </a:extLst>
          </p:cNvPr>
          <p:cNvCxnSpPr/>
          <p:nvPr/>
        </p:nvCxnSpPr>
        <p:spPr>
          <a:xfrm flipH="1">
            <a:off x="4348948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6F3AAB0-1F02-441B-A571-F91651882371}"/>
              </a:ext>
            </a:extLst>
          </p:cNvPr>
          <p:cNvSpPr txBox="1"/>
          <p:nvPr/>
        </p:nvSpPr>
        <p:spPr>
          <a:xfrm>
            <a:off x="4344035" y="4181620"/>
            <a:ext cx="324287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7EAE"/>
                </a:solidFill>
                <a:latin typeface="Arial Narrow" panose="020B0606020202030204" pitchFamily="34" charset="0"/>
              </a:rPr>
              <a:t>Проверка 1 записи или списка </a:t>
            </a:r>
            <a:r>
              <a:rPr lang="en-US" b="1" dirty="0">
                <a:solidFill>
                  <a:srgbClr val="007EAE"/>
                </a:solidFill>
                <a:latin typeface="Arial Narrow" panose="020B0606020202030204" pitchFamily="34" charset="0"/>
              </a:rPr>
              <a:t>(IP)</a:t>
            </a:r>
          </a:p>
        </p:txBody>
      </p:sp>
      <p:sp>
        <p:nvSpPr>
          <p:cNvPr id="35" name="Down Arrow Callout 144">
            <a:extLst>
              <a:ext uri="{FF2B5EF4-FFF2-40B4-BE49-F238E27FC236}">
                <a16:creationId xmlns="" xmlns:a16="http://schemas.microsoft.com/office/drawing/2014/main" id="{BD8A3AB5-96B9-415A-ADE0-49B866BC2D09}"/>
              </a:ext>
            </a:extLst>
          </p:cNvPr>
          <p:cNvSpPr/>
          <p:nvPr/>
        </p:nvSpPr>
        <p:spPr>
          <a:xfrm flipV="1">
            <a:off x="7623525" y="4151820"/>
            <a:ext cx="3376040" cy="167786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39A60FA-10F3-4678-98EE-314D607444F8}"/>
              </a:ext>
            </a:extLst>
          </p:cNvPr>
          <p:cNvSpPr txBox="1"/>
          <p:nvPr/>
        </p:nvSpPr>
        <p:spPr>
          <a:xfrm>
            <a:off x="8435387" y="4480213"/>
            <a:ext cx="151002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найдена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Sev01">
            <a:extLst>
              <a:ext uri="{FF2B5EF4-FFF2-40B4-BE49-F238E27FC236}">
                <a16:creationId xmlns="" xmlns:a16="http://schemas.microsoft.com/office/drawing/2014/main" id="{1E9C2AEA-3D28-42CA-B922-E6ACAA810017}"/>
              </a:ext>
            </a:extLst>
          </p:cNvPr>
          <p:cNvSpPr>
            <a:spLocks noChangeAspect="1"/>
          </p:cNvSpPr>
          <p:nvPr/>
        </p:nvSpPr>
        <p:spPr>
          <a:xfrm>
            <a:off x="5821440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00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8" name="Straight Connector 149">
            <a:extLst>
              <a:ext uri="{FF2B5EF4-FFF2-40B4-BE49-F238E27FC236}">
                <a16:creationId xmlns="" xmlns:a16="http://schemas.microsoft.com/office/drawing/2014/main" id="{305A846A-F2E6-4DC7-B610-85A351EB8BE0}"/>
              </a:ext>
            </a:extLst>
          </p:cNvPr>
          <p:cNvCxnSpPr/>
          <p:nvPr/>
        </p:nvCxnSpPr>
        <p:spPr>
          <a:xfrm flipH="1">
            <a:off x="7722562" y="3965331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FF2F83A-03E5-4CDC-B122-C61434AA5555}"/>
              </a:ext>
            </a:extLst>
          </p:cNvPr>
          <p:cNvSpPr txBox="1"/>
          <p:nvPr/>
        </p:nvSpPr>
        <p:spPr>
          <a:xfrm>
            <a:off x="7915329" y="3431425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Down Arrow Callout 152">
            <a:extLst>
              <a:ext uri="{FF2B5EF4-FFF2-40B4-BE49-F238E27FC236}">
                <a16:creationId xmlns="" xmlns:a16="http://schemas.microsoft.com/office/drawing/2014/main" id="{AF8F3BA0-20DF-406A-B26D-1DBEC475F571}"/>
              </a:ext>
            </a:extLst>
          </p:cNvPr>
          <p:cNvSpPr/>
          <p:nvPr/>
        </p:nvSpPr>
        <p:spPr>
          <a:xfrm>
            <a:off x="4283332" y="2204864"/>
            <a:ext cx="3376040" cy="1596086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F9C5FFB-6A5B-4F13-9467-1861F3424D8C}"/>
              </a:ext>
            </a:extLst>
          </p:cNvPr>
          <p:cNvSpPr txBox="1"/>
          <p:nvPr/>
        </p:nvSpPr>
        <p:spPr>
          <a:xfrm>
            <a:off x="4704504" y="2631427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Sev01">
            <a:extLst>
              <a:ext uri="{FF2B5EF4-FFF2-40B4-BE49-F238E27FC236}">
                <a16:creationId xmlns="" xmlns:a16="http://schemas.microsoft.com/office/drawing/2014/main" id="{5127624C-CA08-4461-AC28-03C0C09C8982}"/>
              </a:ext>
            </a:extLst>
          </p:cNvPr>
          <p:cNvSpPr>
            <a:spLocks noChangeAspect="1"/>
          </p:cNvSpPr>
          <p:nvPr/>
        </p:nvSpPr>
        <p:spPr>
          <a:xfrm>
            <a:off x="9158566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596A9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Down Arrow Callout 144">
            <a:extLst>
              <a:ext uri="{FF2B5EF4-FFF2-40B4-BE49-F238E27FC236}">
                <a16:creationId xmlns="" xmlns:a16="http://schemas.microsoft.com/office/drawing/2014/main" id="{7372AC9A-B59B-42AA-ABF3-93BDAE5A6445}"/>
              </a:ext>
            </a:extLst>
          </p:cNvPr>
          <p:cNvSpPr/>
          <p:nvPr/>
        </p:nvSpPr>
        <p:spPr>
          <a:xfrm flipV="1">
            <a:off x="931381" y="4127466"/>
            <a:ext cx="3376040" cy="170222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CBF4F86-1215-4A9D-8027-EA67E6F46357}"/>
              </a:ext>
            </a:extLst>
          </p:cNvPr>
          <p:cNvSpPr txBox="1"/>
          <p:nvPr/>
        </p:nvSpPr>
        <p:spPr>
          <a:xfrm>
            <a:off x="1335554" y="4365252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Регистрационный номер </a:t>
            </a:r>
          </a:p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декларации на товары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E679BE7-101D-4FEA-A18F-A305A6977532}"/>
              </a:ext>
            </a:extLst>
          </p:cNvPr>
          <p:cNvSpPr txBox="1"/>
          <p:nvPr/>
        </p:nvSpPr>
        <p:spPr>
          <a:xfrm>
            <a:off x="8435387" y="4871297"/>
            <a:ext cx="1891543" cy="35907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Товары по ДТ </a:t>
            </a:r>
          </a:p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прослеживаются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481F995-20BD-47DD-83DD-A35AAD875259}"/>
              </a:ext>
            </a:extLst>
          </p:cNvPr>
          <p:cNvSpPr txBox="1"/>
          <p:nvPr/>
        </p:nvSpPr>
        <p:spPr>
          <a:xfrm>
            <a:off x="8435387" y="5337914"/>
            <a:ext cx="186429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отсутствует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7DC04CF-4161-4BC3-8D2F-154398FD9DA8}"/>
              </a:ext>
            </a:extLst>
          </p:cNvPr>
          <p:cNvSpPr txBox="1"/>
          <p:nvPr/>
        </p:nvSpPr>
        <p:spPr>
          <a:xfrm>
            <a:off x="1086577" y="5192741"/>
            <a:ext cx="253369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="" xmlns:a16="http://schemas.microsoft.com/office/drawing/2014/main" id="{531BEF4D-0398-4FAA-8AF1-D0E538533367}"/>
              </a:ext>
            </a:extLst>
          </p:cNvPr>
          <p:cNvSpPr/>
          <p:nvPr/>
        </p:nvSpPr>
        <p:spPr>
          <a:xfrm>
            <a:off x="1318980" y="4919853"/>
            <a:ext cx="2301293" cy="268591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12345678/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ддммгг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49" name="Прямоугольник: скругленные углы 98">
            <a:extLst>
              <a:ext uri="{FF2B5EF4-FFF2-40B4-BE49-F238E27FC236}">
                <a16:creationId xmlns="" xmlns:a16="http://schemas.microsoft.com/office/drawing/2014/main" id="{D79907C6-174F-4F45-8AA0-DF9087D2D32F}"/>
              </a:ext>
            </a:extLst>
          </p:cNvPr>
          <p:cNvSpPr/>
          <p:nvPr/>
        </p:nvSpPr>
        <p:spPr>
          <a:xfrm>
            <a:off x="1338032" y="5488906"/>
            <a:ext cx="1437672" cy="25181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50" name="Прямоугольник: скругленные углы 103">
            <a:extLst>
              <a:ext uri="{FF2B5EF4-FFF2-40B4-BE49-F238E27FC236}">
                <a16:creationId xmlns="" xmlns:a16="http://schemas.microsoft.com/office/drawing/2014/main" id="{776FDDBA-1DAA-48EB-A765-37F47BFB9668}"/>
              </a:ext>
            </a:extLst>
          </p:cNvPr>
          <p:cNvSpPr/>
          <p:nvPr/>
        </p:nvSpPr>
        <p:spPr>
          <a:xfrm>
            <a:off x="7925358" y="4409389"/>
            <a:ext cx="387313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1" name="Freeform 138">
            <a:extLst>
              <a:ext uri="{FF2B5EF4-FFF2-40B4-BE49-F238E27FC236}">
                <a16:creationId xmlns="" xmlns:a16="http://schemas.microsoft.com/office/drawing/2014/main" id="{8B426427-5FE7-4E76-BABE-86933EACB7B4}"/>
              </a:ext>
            </a:extLst>
          </p:cNvPr>
          <p:cNvSpPr>
            <a:spLocks noEditPoints="1"/>
          </p:cNvSpPr>
          <p:nvPr/>
        </p:nvSpPr>
        <p:spPr bwMode="auto">
          <a:xfrm>
            <a:off x="7969634" y="4451223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: скругленные углы 104">
            <a:extLst>
              <a:ext uri="{FF2B5EF4-FFF2-40B4-BE49-F238E27FC236}">
                <a16:creationId xmlns="" xmlns:a16="http://schemas.microsoft.com/office/drawing/2014/main" id="{240ADE83-7455-4A73-A29D-AAE11FC4A964}"/>
              </a:ext>
            </a:extLst>
          </p:cNvPr>
          <p:cNvSpPr/>
          <p:nvPr/>
        </p:nvSpPr>
        <p:spPr>
          <a:xfrm>
            <a:off x="7912247" y="4845974"/>
            <a:ext cx="387313" cy="36828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105">
            <a:extLst>
              <a:ext uri="{FF2B5EF4-FFF2-40B4-BE49-F238E27FC236}">
                <a16:creationId xmlns="" xmlns:a16="http://schemas.microsoft.com/office/drawing/2014/main" id="{473F3B1C-9E28-4C51-AFC1-14491419B1B3}"/>
              </a:ext>
            </a:extLst>
          </p:cNvPr>
          <p:cNvSpPr/>
          <p:nvPr/>
        </p:nvSpPr>
        <p:spPr>
          <a:xfrm>
            <a:off x="7912247" y="5283337"/>
            <a:ext cx="400424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4" name="Freeform 139">
            <a:extLst>
              <a:ext uri="{FF2B5EF4-FFF2-40B4-BE49-F238E27FC236}">
                <a16:creationId xmlns="" xmlns:a16="http://schemas.microsoft.com/office/drawing/2014/main" id="{92339CF5-CCC5-4EBF-B4D3-2670A420FD08}"/>
              </a:ext>
            </a:extLst>
          </p:cNvPr>
          <p:cNvSpPr>
            <a:spLocks noEditPoints="1"/>
          </p:cNvSpPr>
          <p:nvPr/>
        </p:nvSpPr>
        <p:spPr bwMode="auto">
          <a:xfrm>
            <a:off x="7971602" y="5339130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5" name="Freeform 153">
            <a:extLst>
              <a:ext uri="{FF2B5EF4-FFF2-40B4-BE49-F238E27FC236}">
                <a16:creationId xmlns="" xmlns:a16="http://schemas.microsoft.com/office/drawing/2014/main" id="{152E7821-C722-4976-8E87-9E85C3243665}"/>
              </a:ext>
            </a:extLst>
          </p:cNvPr>
          <p:cNvSpPr>
            <a:spLocks noEditPoints="1"/>
          </p:cNvSpPr>
          <p:nvPr/>
        </p:nvSpPr>
        <p:spPr bwMode="auto">
          <a:xfrm>
            <a:off x="7944582" y="4876794"/>
            <a:ext cx="332950" cy="265547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РЕКОМЕНДАЦИИ ФНС РОССИИ ПО ПОДГОТОВКЕ К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B72C0C5-663B-4877-A172-EF167A9D9F95}"/>
              </a:ext>
            </a:extLst>
          </p:cNvPr>
          <p:cNvSpPr txBox="1"/>
          <p:nvPr/>
        </p:nvSpPr>
        <p:spPr>
          <a:xfrm>
            <a:off x="767409" y="4941168"/>
            <a:ext cx="10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ФОРУМ: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033BCD4-0079-4628-BC46-4B99AC28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3682968"/>
            <a:ext cx="1205655" cy="12056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EC1DBFB-8298-4103-947F-F81CF961A39D}"/>
              </a:ext>
            </a:extLst>
          </p:cNvPr>
          <p:cNvSpPr txBox="1"/>
          <p:nvPr/>
        </p:nvSpPr>
        <p:spPr>
          <a:xfrm>
            <a:off x="767407" y="33599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СЕРВИСЫ: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05B6FDC-D18C-4A2A-9E40-7320F98F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2116323"/>
            <a:ext cx="1205655" cy="120565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DC7F7D3-298C-4CB7-A258-4A40AE6A95EE}"/>
              </a:ext>
            </a:extLst>
          </p:cNvPr>
          <p:cNvSpPr txBox="1"/>
          <p:nvPr/>
        </p:nvSpPr>
        <p:spPr>
          <a:xfrm>
            <a:off x="858848" y="158172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РАЗДЕЛ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НА САЙТЕ: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631504" y="1633126"/>
            <a:ext cx="97210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ознакомиться </a:t>
            </a:r>
            <a:r>
              <a:rPr lang="ru-RU" sz="2000" dirty="0" smtClean="0">
                <a:latin typeface="Arial Narrow" panose="020B0606020202030204" pitchFamily="34" charset="0"/>
              </a:rPr>
              <a:t>с проектами </a:t>
            </a:r>
            <a:r>
              <a:rPr lang="ru-RU" sz="2000" dirty="0">
                <a:latin typeface="Arial Narrow" panose="020B0606020202030204" pitchFamily="34" charset="0"/>
              </a:rPr>
              <a:t>нормативно-правовых актов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специальном разделе на сайте ФНС </a:t>
            </a:r>
            <a:r>
              <a:rPr lang="ru-RU" sz="2000" dirty="0" smtClean="0">
                <a:latin typeface="Arial Narrow" panose="020B0606020202030204" pitchFamily="34" charset="0"/>
              </a:rPr>
              <a:t>России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проверить наличие операций </a:t>
            </a:r>
            <a:r>
              <a:rPr lang="ru-RU" sz="2000" dirty="0">
                <a:latin typeface="Arial Narrow" panose="020B0606020202030204" pitchFamily="34" charset="0"/>
              </a:rPr>
              <a:t>с товарами, участвующими в эксперименте, а также наличия их в </a:t>
            </a:r>
            <a:r>
              <a:rPr lang="ru-RU" sz="2000" dirty="0" smtClean="0">
                <a:latin typeface="Arial Narrow" panose="020B0606020202030204" pitchFamily="34" charset="0"/>
              </a:rPr>
              <a:t>собственности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случае отсутствия электронного документооборота рассмотреть варианты подключения к </a:t>
            </a:r>
            <a:r>
              <a:rPr lang="ru-RU" sz="2000" dirty="0" smtClean="0">
                <a:latin typeface="Arial Narrow" panose="020B0606020202030204" pitchFamily="34" charset="0"/>
              </a:rPr>
              <a:t>нему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определиться какой способ учета прослеживаемых товаров, например, серийный или </a:t>
            </a:r>
            <a:r>
              <a:rPr lang="ru-RU" sz="2000" dirty="0" err="1">
                <a:latin typeface="Arial Narrow" panose="020B0606020202030204" pitchFamily="34" charset="0"/>
              </a:rPr>
              <a:t>партионный</a:t>
            </a:r>
            <a:r>
              <a:rPr lang="ru-RU" sz="2000" dirty="0">
                <a:latin typeface="Arial Narrow" panose="020B0606020202030204" pitchFamily="34" charset="0"/>
              </a:rPr>
              <a:t>, подходит для вашей учетной системы</a:t>
            </a:r>
            <a:endParaRPr lang="ru-RU" sz="200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уточнить у своего оператора учетных систем потребуется ли доработка операционной системы, а также в какие сроки они могут быть реализованы</a:t>
            </a:r>
            <a:r>
              <a:rPr lang="ru-RU" sz="2000" dirty="0">
                <a:latin typeface="Arial Narrow" panose="020B0606020202030204" pitchFamily="34" charset="0"/>
              </a:rPr>
              <a:t> после вступления в силу изменений в Налоговом кодексе Российской Федерации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з</a:t>
            </a:r>
            <a:r>
              <a:rPr lang="ru-RU" sz="2000" dirty="0" smtClean="0">
                <a:latin typeface="Arial Narrow" panose="020B0606020202030204" pitchFamily="34" charset="0"/>
              </a:rPr>
              <a:t>адать интересующий Вас вопрос по прослеживаемости в разделе на форуме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BC4DCEE8-C8EA-44CD-808A-4711D1E51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5264137"/>
            <a:ext cx="1205655" cy="12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Спасибо за внимание!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ЦЕЛИ СОЗДАНИЯ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национальной СИСТЕМЫ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83432" y="1484784"/>
            <a:ext cx="10801200" cy="10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Национальная система прослеживаемости - информационная система, обеспечивающая сбор, учет и хранение сведений о товарах, подлежащих прослеживаемости, и операциях, связанных с оборотом таких товаров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2716810"/>
            <a:ext cx="113083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исполнение международных обязательств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подтверждение </a:t>
            </a:r>
            <a:r>
              <a:rPr lang="ru-RU" sz="2400" dirty="0">
                <a:latin typeface="Arial Narrow" panose="020B0606020202030204" pitchFamily="34" charset="0"/>
              </a:rPr>
              <a:t>законности оборота товаров в Евразийском экономическом союзе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предотвращение ввоза на территорию Российской Федерации контрафактной продукции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обеспечение экономической безопасности страны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конкурентоспособности отечественных товаров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сокращение серого </a:t>
            </a: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импорта</a:t>
            </a:r>
            <a:endParaRPr lang="ru-RU" sz="24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8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ИСТОЧНИКИ ФОРМИРОВАНИЯ 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CB8A8-9301-4E17-843A-BFB521262558}"/>
              </a:ext>
            </a:extLst>
          </p:cNvPr>
          <p:cNvSpPr txBox="1">
            <a:spLocks/>
          </p:cNvSpPr>
          <p:nvPr/>
        </p:nvSpPr>
        <p:spPr>
          <a:xfrm>
            <a:off x="2227667" y="2813396"/>
            <a:ext cx="1668241" cy="56425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на товары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="" xmlns:a16="http://schemas.microsoft.com/office/drawing/2014/main" id="{4D259F22-7749-4565-807C-69A0E80B4035}"/>
              </a:ext>
            </a:extLst>
          </p:cNvPr>
          <p:cNvCxnSpPr>
            <a:cxnSpLocks/>
          </p:cNvCxnSpPr>
          <p:nvPr/>
        </p:nvCxnSpPr>
        <p:spPr>
          <a:xfrm>
            <a:off x="4353584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564ADD1E-0AD8-43C2-A268-FC7E7A812C03}"/>
              </a:ext>
            </a:extLst>
          </p:cNvPr>
          <p:cNvSpPr txBox="1">
            <a:spLocks/>
          </p:cNvSpPr>
          <p:nvPr/>
        </p:nvSpPr>
        <p:spPr>
          <a:xfrm>
            <a:off x="8413528" y="2997516"/>
            <a:ext cx="2555187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на товары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15814450-33EB-419D-A6B5-16D2C247E06B}"/>
              </a:ext>
            </a:extLst>
          </p:cNvPr>
          <p:cNvSpPr txBox="1">
            <a:spLocks/>
          </p:cNvSpPr>
          <p:nvPr/>
        </p:nvSpPr>
        <p:spPr>
          <a:xfrm>
            <a:off x="1999256" y="3837469"/>
            <a:ext cx="2163093" cy="56425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об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остатках </a:t>
            </a:r>
            <a:r>
              <a:rPr lang="ru-RU" sz="2000" b="1" spc="60" dirty="0" smtClean="0">
                <a:solidFill>
                  <a:srgbClr val="0078A8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ввозе</a:t>
            </a:r>
          </a:p>
        </p:txBody>
      </p:sp>
      <p:cxnSp>
        <p:nvCxnSpPr>
          <p:cNvPr id="8" name="Straight Connector 43">
            <a:extLst>
              <a:ext uri="{FF2B5EF4-FFF2-40B4-BE49-F238E27FC236}">
                <a16:creationId xmlns="" xmlns:a16="http://schemas.microsoft.com/office/drawing/2014/main" id="{94503A9D-D66C-48C3-92B8-EB1BC9057043}"/>
              </a:ext>
            </a:extLst>
          </p:cNvPr>
          <p:cNvCxnSpPr>
            <a:cxnSpLocks/>
          </p:cNvCxnSpPr>
          <p:nvPr/>
        </p:nvCxnSpPr>
        <p:spPr>
          <a:xfrm>
            <a:off x="4350458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2253982-8331-4C05-8B11-D2E32989D770}"/>
              </a:ext>
            </a:extLst>
          </p:cNvPr>
          <p:cNvSpPr txBox="1">
            <a:spLocks/>
          </p:cNvSpPr>
          <p:nvPr/>
        </p:nvSpPr>
        <p:spPr>
          <a:xfrm>
            <a:off x="8383873" y="3912964"/>
            <a:ext cx="2612895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 вывозе</a:t>
            </a:r>
          </a:p>
        </p:txBody>
      </p:sp>
      <p:cxnSp>
        <p:nvCxnSpPr>
          <p:cNvPr id="10" name="Straight Connector 51">
            <a:extLst>
              <a:ext uri="{FF2B5EF4-FFF2-40B4-BE49-F238E27FC236}">
                <a16:creationId xmlns="" xmlns:a16="http://schemas.microsoft.com/office/drawing/2014/main" id="{2CF46574-C7CE-4EB6-9E30-9E843C789859}"/>
              </a:ext>
            </a:extLst>
          </p:cNvPr>
          <p:cNvCxnSpPr/>
          <p:nvPr/>
        </p:nvCxnSpPr>
        <p:spPr>
          <a:xfrm>
            <a:off x="1046379" y="4625143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1" name="Straight Line buttom">
            <a:extLst>
              <a:ext uri="{FF2B5EF4-FFF2-40B4-BE49-F238E27FC236}">
                <a16:creationId xmlns="" xmlns:a16="http://schemas.microsoft.com/office/drawing/2014/main" id="{EE7FF03C-EF62-4931-AEEA-E2037BC27F4C}"/>
              </a:ext>
            </a:extLst>
          </p:cNvPr>
          <p:cNvCxnSpPr/>
          <p:nvPr/>
        </p:nvCxnSpPr>
        <p:spPr>
          <a:xfrm>
            <a:off x="1069986" y="573864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2" name="Straight Line buttom">
            <a:extLst>
              <a:ext uri="{FF2B5EF4-FFF2-40B4-BE49-F238E27FC236}">
                <a16:creationId xmlns="" xmlns:a16="http://schemas.microsoft.com/office/drawing/2014/main" id="{6DBE58CA-39A4-4EA1-BF4C-9982248F0409}"/>
              </a:ext>
            </a:extLst>
          </p:cNvPr>
          <p:cNvCxnSpPr/>
          <p:nvPr/>
        </p:nvCxnSpPr>
        <p:spPr>
          <a:xfrm>
            <a:off x="1046381" y="25687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3" name="Straight Line buttom">
            <a:extLst>
              <a:ext uri="{FF2B5EF4-FFF2-40B4-BE49-F238E27FC236}">
                <a16:creationId xmlns="" xmlns:a16="http://schemas.microsoft.com/office/drawing/2014/main" id="{A8D62655-F81B-4501-901A-623F67F6CC7A}"/>
              </a:ext>
            </a:extLst>
          </p:cNvPr>
          <p:cNvCxnSpPr/>
          <p:nvPr/>
        </p:nvCxnSpPr>
        <p:spPr>
          <a:xfrm>
            <a:off x="1046379" y="18448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0C5F85C-D057-4187-85DD-F0DD9C109E1D}"/>
              </a:ext>
            </a:extLst>
          </p:cNvPr>
          <p:cNvSpPr/>
          <p:nvPr/>
        </p:nvSpPr>
        <p:spPr>
          <a:xfrm>
            <a:off x="1107324" y="2003478"/>
            <a:ext cx="28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ПОСТУПЛЕНИЕ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D73DCF-BEB4-4382-A72B-513B30692D7E}"/>
              </a:ext>
            </a:extLst>
          </p:cNvPr>
          <p:cNvSpPr/>
          <p:nvPr/>
        </p:nvSpPr>
        <p:spPr>
          <a:xfrm>
            <a:off x="4456097" y="2013197"/>
            <a:ext cx="373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ВНУТРЕННИЙ ОБОРОТ ТОВАРА</a:t>
            </a:r>
            <a:endParaRPr lang="en-US" sz="2000" b="1" spc="6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E028ABC-F9E2-4FDC-A3F4-869CCBDA6162}"/>
              </a:ext>
            </a:extLst>
          </p:cNvPr>
          <p:cNvSpPr/>
          <p:nvPr/>
        </p:nvSpPr>
        <p:spPr>
          <a:xfrm>
            <a:off x="8677140" y="2000749"/>
            <a:ext cx="2382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ВЫБЫТИЕ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987F9BF-79A0-4545-98B8-DCAC78786F63}"/>
              </a:ext>
            </a:extLst>
          </p:cNvPr>
          <p:cNvGrpSpPr/>
          <p:nvPr/>
        </p:nvGrpSpPr>
        <p:grpSpPr>
          <a:xfrm>
            <a:off x="4002072" y="2031189"/>
            <a:ext cx="323851" cy="292893"/>
            <a:chOff x="4212431" y="4114801"/>
            <a:chExt cx="323851" cy="292893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70FC500F-6E61-4CBF-B530-6129F1898D23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AFF81155-43AE-43F3-8DC3-F00FA60C85BB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A42F1DF5-7F06-451B-9DBF-7255F90F38D4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FDBAAFC0-5E05-44FF-92F1-E569C9C43D15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782447B-DBF9-4746-BE54-B5A865D74723}"/>
              </a:ext>
            </a:extLst>
          </p:cNvPr>
          <p:cNvGrpSpPr/>
          <p:nvPr/>
        </p:nvGrpSpPr>
        <p:grpSpPr>
          <a:xfrm>
            <a:off x="8214804" y="2050786"/>
            <a:ext cx="323851" cy="292893"/>
            <a:chOff x="4212431" y="4114801"/>
            <a:chExt cx="323851" cy="29289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9CA04A8D-C7E3-43ED-B4AD-D0154BEF15A8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B32725B4-542E-4E56-A82A-7A2DC981B897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3800E075-1D62-4C12-AA4E-E3580E6AA9E9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7B1C9914-C85A-4FA3-B55C-5594D36D0C99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1C20073-53AD-433A-92F0-D277CDC2D5A3}"/>
              </a:ext>
            </a:extLst>
          </p:cNvPr>
          <p:cNvSpPr/>
          <p:nvPr/>
        </p:nvSpPr>
        <p:spPr>
          <a:xfrm>
            <a:off x="1332751" y="4804156"/>
            <a:ext cx="260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49C5039-71AC-45DC-B711-CFD46CE98F39}"/>
              </a:ext>
            </a:extLst>
          </p:cNvPr>
          <p:cNvSpPr/>
          <p:nvPr/>
        </p:nvSpPr>
        <p:spPr>
          <a:xfrm>
            <a:off x="8346596" y="4799268"/>
            <a:ext cx="263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7C4270D-B4F5-4B11-B85D-89218E0E6BF5}"/>
              </a:ext>
            </a:extLst>
          </p:cNvPr>
          <p:cNvSpPr/>
          <p:nvPr/>
        </p:nvSpPr>
        <p:spPr>
          <a:xfrm>
            <a:off x="4350459" y="4726367"/>
            <a:ext cx="1848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облагаемые НДС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64C6479-B64C-4619-873D-4AA42B76B2B6}"/>
              </a:ext>
            </a:extLst>
          </p:cNvPr>
          <p:cNvSpPr/>
          <p:nvPr/>
        </p:nvSpPr>
        <p:spPr>
          <a:xfrm>
            <a:off x="6228186" y="4708270"/>
            <a:ext cx="18127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не облагаемые НДС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0D0DA03-07A3-4B95-A5A2-8FB07BB86D06}"/>
              </a:ext>
            </a:extLst>
          </p:cNvPr>
          <p:cNvSpPr/>
          <p:nvPr/>
        </p:nvSpPr>
        <p:spPr>
          <a:xfrm>
            <a:off x="4547539" y="3812362"/>
            <a:ext cx="15978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Декларация по НДС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64F38C-2E9D-4160-8A1C-504BB33A189D}"/>
              </a:ext>
            </a:extLst>
          </p:cNvPr>
          <p:cNvSpPr/>
          <p:nvPr/>
        </p:nvSpPr>
        <p:spPr>
          <a:xfrm>
            <a:off x="6438117" y="3889882"/>
            <a:ext cx="1392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Отчет</a:t>
            </a:r>
          </a:p>
        </p:txBody>
      </p:sp>
      <p:cxnSp>
        <p:nvCxnSpPr>
          <p:cNvPr id="33" name="Straight Connector 31">
            <a:extLst>
              <a:ext uri="{FF2B5EF4-FFF2-40B4-BE49-F238E27FC236}">
                <a16:creationId xmlns="" xmlns:a16="http://schemas.microsoft.com/office/drawing/2014/main" id="{3AA38066-E63A-4AA7-B052-52F0C21D728D}"/>
              </a:ext>
            </a:extLst>
          </p:cNvPr>
          <p:cNvCxnSpPr>
            <a:cxnSpLocks/>
          </p:cNvCxnSpPr>
          <p:nvPr/>
        </p:nvCxnSpPr>
        <p:spPr>
          <a:xfrm>
            <a:off x="8078760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4" name="Straight Connector 43">
            <a:extLst>
              <a:ext uri="{FF2B5EF4-FFF2-40B4-BE49-F238E27FC236}">
                <a16:creationId xmlns="" xmlns:a16="http://schemas.microsoft.com/office/drawing/2014/main" id="{0178BE36-45C5-4CFE-9617-DA378B765F14}"/>
              </a:ext>
            </a:extLst>
          </p:cNvPr>
          <p:cNvCxnSpPr>
            <a:cxnSpLocks/>
          </p:cNvCxnSpPr>
          <p:nvPr/>
        </p:nvCxnSpPr>
        <p:spPr>
          <a:xfrm>
            <a:off x="8075634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5" name="Straight Connector 31">
            <a:extLst>
              <a:ext uri="{FF2B5EF4-FFF2-40B4-BE49-F238E27FC236}">
                <a16:creationId xmlns="" xmlns:a16="http://schemas.microsoft.com/office/drawing/2014/main" id="{9BB44729-59CF-47A9-9CB8-41A52C2FF183}"/>
              </a:ext>
            </a:extLst>
          </p:cNvPr>
          <p:cNvCxnSpPr>
            <a:cxnSpLocks/>
          </p:cNvCxnSpPr>
          <p:nvPr/>
        </p:nvCxnSpPr>
        <p:spPr>
          <a:xfrm>
            <a:off x="6196583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6" name="Straight Connector 43">
            <a:extLst>
              <a:ext uri="{FF2B5EF4-FFF2-40B4-BE49-F238E27FC236}">
                <a16:creationId xmlns="" xmlns:a16="http://schemas.microsoft.com/office/drawing/2014/main" id="{0CF3C9EA-E689-4D49-A9D1-90D5F4AC0099}"/>
              </a:ext>
            </a:extLst>
          </p:cNvPr>
          <p:cNvCxnSpPr>
            <a:cxnSpLocks/>
          </p:cNvCxnSpPr>
          <p:nvPr/>
        </p:nvCxnSpPr>
        <p:spPr>
          <a:xfrm>
            <a:off x="6193457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7" name="Straight Connector 43">
            <a:extLst>
              <a:ext uri="{FF2B5EF4-FFF2-40B4-BE49-F238E27FC236}">
                <a16:creationId xmlns="" xmlns:a16="http://schemas.microsoft.com/office/drawing/2014/main" id="{FC889B85-7086-4487-8A42-E9AF417A0540}"/>
              </a:ext>
            </a:extLst>
          </p:cNvPr>
          <p:cNvCxnSpPr>
            <a:cxnSpLocks/>
          </p:cNvCxnSpPr>
          <p:nvPr/>
        </p:nvCxnSpPr>
        <p:spPr>
          <a:xfrm>
            <a:off x="4350458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8" name="Straight Connector 43">
            <a:extLst>
              <a:ext uri="{FF2B5EF4-FFF2-40B4-BE49-F238E27FC236}">
                <a16:creationId xmlns="" xmlns:a16="http://schemas.microsoft.com/office/drawing/2014/main" id="{194835C5-6CE2-45BF-BF82-1375FA0C79A0}"/>
              </a:ext>
            </a:extLst>
          </p:cNvPr>
          <p:cNvCxnSpPr>
            <a:cxnSpLocks/>
          </p:cNvCxnSpPr>
          <p:nvPr/>
        </p:nvCxnSpPr>
        <p:spPr>
          <a:xfrm>
            <a:off x="6193457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9" name="Straight Connector 43">
            <a:extLst>
              <a:ext uri="{FF2B5EF4-FFF2-40B4-BE49-F238E27FC236}">
                <a16:creationId xmlns="" xmlns:a16="http://schemas.microsoft.com/office/drawing/2014/main" id="{2C8F82AF-D7CF-4577-83D1-0474C0D84C5B}"/>
              </a:ext>
            </a:extLst>
          </p:cNvPr>
          <p:cNvCxnSpPr>
            <a:cxnSpLocks/>
          </p:cNvCxnSpPr>
          <p:nvPr/>
        </p:nvCxnSpPr>
        <p:spPr>
          <a:xfrm>
            <a:off x="8075634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A2227348-88BB-46AA-921B-188487025DA5}"/>
              </a:ext>
            </a:extLst>
          </p:cNvPr>
          <p:cNvGrpSpPr/>
          <p:nvPr/>
        </p:nvGrpSpPr>
        <p:grpSpPr>
          <a:xfrm>
            <a:off x="1270178" y="3786388"/>
            <a:ext cx="641399" cy="662745"/>
            <a:chOff x="1171099" y="3627264"/>
            <a:chExt cx="1296089" cy="1339221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8DF223A1-8F51-44DD-B5D3-FC52F8AC5BAD}"/>
                </a:ext>
              </a:extLst>
            </p:cNvPr>
            <p:cNvSpPr/>
            <p:nvPr/>
          </p:nvSpPr>
          <p:spPr>
            <a:xfrm>
              <a:off x="1171099" y="3627264"/>
              <a:ext cx="1292701" cy="1292701"/>
            </a:xfrm>
            <a:prstGeom prst="ellipse">
              <a:avLst/>
            </a:prstGeom>
            <a:noFill/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glow rad="139700">
                <a:srgbClr val="E7E6E6">
                  <a:alpha val="24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4CA8F1B4-4D69-4F64-8017-D78F4E44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825" y="3634690"/>
              <a:ext cx="1279363" cy="1331795"/>
            </a:xfrm>
            <a:prstGeom prst="rect">
              <a:avLst/>
            </a:prstGeom>
            <a:effectLst/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6134DB5-C1E1-4D41-B098-CBEFB250DB0E}"/>
              </a:ext>
            </a:extLst>
          </p:cNvPr>
          <p:cNvGrpSpPr/>
          <p:nvPr/>
        </p:nvGrpSpPr>
        <p:grpSpPr>
          <a:xfrm>
            <a:off x="1251522" y="2788725"/>
            <a:ext cx="658378" cy="654554"/>
            <a:chOff x="304800" y="3113540"/>
            <a:chExt cx="658378" cy="654554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8EB075CB-CD06-4829-AE9B-46E8DCA5C57D}"/>
                </a:ext>
              </a:extLst>
            </p:cNvPr>
            <p:cNvSpPr/>
            <p:nvPr/>
          </p:nvSpPr>
          <p:spPr>
            <a:xfrm>
              <a:off x="304800" y="3114988"/>
              <a:ext cx="658378" cy="653106"/>
            </a:xfrm>
            <a:prstGeom prst="ellipse">
              <a:avLst/>
            </a:prstGeom>
            <a:solidFill>
              <a:srgbClr val="126C5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0179CBB9-BC50-4326-9453-9896CD673948}"/>
                </a:ext>
              </a:extLst>
            </p:cNvPr>
            <p:cNvGrpSpPr/>
            <p:nvPr/>
          </p:nvGrpSpPr>
          <p:grpSpPr>
            <a:xfrm>
              <a:off x="316332" y="3113540"/>
              <a:ext cx="639723" cy="639723"/>
              <a:chOff x="3524832" y="3711930"/>
              <a:chExt cx="1292701" cy="1292701"/>
            </a:xfrm>
          </p:grpSpPr>
          <p:pic>
            <p:nvPicPr>
              <p:cNvPr id="46" name="Picture 5">
                <a:extLst>
                  <a:ext uri="{FF2B5EF4-FFF2-40B4-BE49-F238E27FC236}">
                    <a16:creationId xmlns="" xmlns:a16="http://schemas.microsoft.com/office/drawing/2014/main" id="{86BE54EA-5EC2-4792-A7D7-7F9147DBE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182" y="3816668"/>
                <a:ext cx="1055905" cy="11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Овал 46">
                <a:extLst>
                  <a:ext uri="{FF2B5EF4-FFF2-40B4-BE49-F238E27FC236}">
                    <a16:creationId xmlns="" xmlns:a16="http://schemas.microsoft.com/office/drawing/2014/main" id="{56C3E872-E9C3-4E6A-BB36-EB1B0C4AF06A}"/>
                  </a:ext>
                </a:extLst>
              </p:cNvPr>
              <p:cNvSpPr/>
              <p:nvPr/>
            </p:nvSpPr>
            <p:spPr>
              <a:xfrm>
                <a:off x="3524832" y="3711930"/>
                <a:ext cx="1292701" cy="1292701"/>
              </a:xfrm>
              <a:prstGeom prst="ellipse">
                <a:avLst/>
              </a:prstGeom>
              <a:noFill/>
              <a:ln w="28575" cap="flat" cmpd="sng" algn="ctr">
                <a:noFill/>
                <a:prstDash val="solid"/>
                <a:miter lim="800000"/>
              </a:ln>
              <a:effectLst>
                <a:glow rad="25400">
                  <a:srgbClr val="E7E6E6">
                    <a:alpha val="24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ПРИНЦИП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функционирования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1725394" y="1929775"/>
            <a:ext cx="7394942" cy="3724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УНИКАЛЬНЫЙ ИДЕНТИФИКАТОР ПАРТИИ ТОВАРОВ - РНПТ</a:t>
            </a:r>
            <a:endParaRPr lang="ru-RU" b="1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2495600" y="3002641"/>
            <a:ext cx="6874704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ДОКУМЕНТАРНАЯ ПРОСЛЕЖИВАЕМОСТЬ БЕЗ ФИЗИЧЕСКОЙ МАРКИРОВКИ ТОВАРА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062103" y="4299634"/>
            <a:ext cx="76056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ОБЯЗАТЕЛЬНЫЙ ЭЛЕКТРОННЫЙ ДОКУМЕНТООБОРОТ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695016" y="5382741"/>
            <a:ext cx="75135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РАСПРОСТРАНЯЕТСЯ НА  ВСЕ </a:t>
            </a:r>
            <a:r>
              <a:rPr lang="ru-RU" b="1" dirty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РЕЖИМЫ НАЛОГООБЛОЖЕНИЯ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66786" y="1700808"/>
            <a:ext cx="2864746" cy="4464496"/>
            <a:chOff x="766786" y="1700808"/>
            <a:chExt cx="2864746" cy="4464496"/>
          </a:xfrm>
        </p:grpSpPr>
        <p:sp>
          <p:nvSpPr>
            <p:cNvPr id="11" name="Прямоугольник 10"/>
            <p:cNvSpPr/>
            <p:nvPr/>
          </p:nvSpPr>
          <p:spPr>
            <a:xfrm rot="3600334">
              <a:off x="15522" y="3746374"/>
              <a:ext cx="4460566" cy="377294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67408" y="1700808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09350" y="2916934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101868" y="4060572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3554" y="5174173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6377" y="1764117"/>
              <a:ext cx="576178" cy="741063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6461" y="1975189"/>
              <a:ext cx="724328" cy="741063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>
                <a:spcBef>
                  <a:spcPct val="0"/>
                </a:spcBef>
              </a:pPr>
              <a:endParaRPr lang="ru-RU" sz="3265" b="1" dirty="0">
                <a:solidFill>
                  <a:srgbClr val="005AA9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66786" y="1793897"/>
              <a:ext cx="761076" cy="742346"/>
              <a:chOff x="1086922" y="1321053"/>
              <a:chExt cx="653572" cy="623092"/>
            </a:xfrm>
          </p:grpSpPr>
          <p:sp>
            <p:nvSpPr>
              <p:cNvPr id="34" name="Freeform 81">
                <a:extLst>
                  <a:ext uri="{FF2B5EF4-FFF2-40B4-BE49-F238E27FC236}">
                    <a16:creationId xmlns="" xmlns:a16="http://schemas.microsoft.com/office/drawing/2014/main" id="{2E4CA4C3-5656-4660-B2FA-BFD3B056B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130950">
                <a:off x="1086922" y="1321053"/>
                <a:ext cx="653572" cy="623092"/>
              </a:xfrm>
              <a:custGeom>
                <a:avLst/>
                <a:gdLst>
                  <a:gd name="T0" fmla="*/ 293 w 659"/>
                  <a:gd name="T1" fmla="*/ 658 h 658"/>
                  <a:gd name="T2" fmla="*/ 288 w 659"/>
                  <a:gd name="T3" fmla="*/ 656 h 658"/>
                  <a:gd name="T4" fmla="*/ 2 w 659"/>
                  <a:gd name="T5" fmla="*/ 370 h 658"/>
                  <a:gd name="T6" fmla="*/ 0 w 659"/>
                  <a:gd name="T7" fmla="*/ 366 h 658"/>
                  <a:gd name="T8" fmla="*/ 2 w 659"/>
                  <a:gd name="T9" fmla="*/ 361 h 658"/>
                  <a:gd name="T10" fmla="*/ 361 w 659"/>
                  <a:gd name="T11" fmla="*/ 2 h 658"/>
                  <a:gd name="T12" fmla="*/ 366 w 659"/>
                  <a:gd name="T13" fmla="*/ 0 h 658"/>
                  <a:gd name="T14" fmla="*/ 366 w 659"/>
                  <a:gd name="T15" fmla="*/ 0 h 658"/>
                  <a:gd name="T16" fmla="*/ 652 w 659"/>
                  <a:gd name="T17" fmla="*/ 0 h 658"/>
                  <a:gd name="T18" fmla="*/ 659 w 659"/>
                  <a:gd name="T19" fmla="*/ 7 h 658"/>
                  <a:gd name="T20" fmla="*/ 659 w 659"/>
                  <a:gd name="T21" fmla="*/ 292 h 658"/>
                  <a:gd name="T22" fmla="*/ 657 w 659"/>
                  <a:gd name="T23" fmla="*/ 297 h 658"/>
                  <a:gd name="T24" fmla="*/ 298 w 659"/>
                  <a:gd name="T25" fmla="*/ 656 h 658"/>
                  <a:gd name="T26" fmla="*/ 293 w 659"/>
                  <a:gd name="T27" fmla="*/ 658 h 658"/>
                  <a:gd name="T28" fmla="*/ 17 w 659"/>
                  <a:gd name="T29" fmla="*/ 366 h 658"/>
                  <a:gd name="T30" fmla="*/ 293 w 659"/>
                  <a:gd name="T31" fmla="*/ 641 h 658"/>
                  <a:gd name="T32" fmla="*/ 645 w 659"/>
                  <a:gd name="T33" fmla="*/ 289 h 658"/>
                  <a:gd name="T34" fmla="*/ 645 w 659"/>
                  <a:gd name="T35" fmla="*/ 14 h 658"/>
                  <a:gd name="T36" fmla="*/ 369 w 659"/>
                  <a:gd name="T37" fmla="*/ 14 h 658"/>
                  <a:gd name="T38" fmla="*/ 17 w 659"/>
                  <a:gd name="T39" fmla="*/ 366 h 658"/>
                  <a:gd name="T40" fmla="*/ 515 w 659"/>
                  <a:gd name="T41" fmla="*/ 206 h 658"/>
                  <a:gd name="T42" fmla="*/ 452 w 659"/>
                  <a:gd name="T43" fmla="*/ 144 h 658"/>
                  <a:gd name="T44" fmla="*/ 470 w 659"/>
                  <a:gd name="T45" fmla="*/ 100 h 658"/>
                  <a:gd name="T46" fmla="*/ 515 w 659"/>
                  <a:gd name="T47" fmla="*/ 81 h 658"/>
                  <a:gd name="T48" fmla="*/ 515 w 659"/>
                  <a:gd name="T49" fmla="*/ 81 h 658"/>
                  <a:gd name="T50" fmla="*/ 577 w 659"/>
                  <a:gd name="T51" fmla="*/ 144 h 658"/>
                  <a:gd name="T52" fmla="*/ 515 w 659"/>
                  <a:gd name="T53" fmla="*/ 206 h 658"/>
                  <a:gd name="T54" fmla="*/ 515 w 659"/>
                  <a:gd name="T55" fmla="*/ 95 h 658"/>
                  <a:gd name="T56" fmla="*/ 480 w 659"/>
                  <a:gd name="T57" fmla="*/ 110 h 658"/>
                  <a:gd name="T58" fmla="*/ 466 w 659"/>
                  <a:gd name="T59" fmla="*/ 144 h 658"/>
                  <a:gd name="T60" fmla="*/ 515 w 659"/>
                  <a:gd name="T61" fmla="*/ 192 h 658"/>
                  <a:gd name="T62" fmla="*/ 563 w 659"/>
                  <a:gd name="T63" fmla="*/ 144 h 658"/>
                  <a:gd name="T64" fmla="*/ 515 w 659"/>
                  <a:gd name="T65" fmla="*/ 95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9" h="658">
                    <a:moveTo>
                      <a:pt x="293" y="658"/>
                    </a:moveTo>
                    <a:cubicBezTo>
                      <a:pt x="291" y="658"/>
                      <a:pt x="289" y="657"/>
                      <a:pt x="288" y="656"/>
                    </a:cubicBezTo>
                    <a:cubicBezTo>
                      <a:pt x="2" y="370"/>
                      <a:pt x="2" y="370"/>
                      <a:pt x="2" y="370"/>
                    </a:cubicBezTo>
                    <a:cubicBezTo>
                      <a:pt x="1" y="369"/>
                      <a:pt x="0" y="367"/>
                      <a:pt x="0" y="366"/>
                    </a:cubicBezTo>
                    <a:cubicBezTo>
                      <a:pt x="0" y="364"/>
                      <a:pt x="1" y="362"/>
                      <a:pt x="2" y="361"/>
                    </a:cubicBezTo>
                    <a:cubicBezTo>
                      <a:pt x="361" y="2"/>
                      <a:pt x="361" y="2"/>
                      <a:pt x="361" y="2"/>
                    </a:cubicBezTo>
                    <a:cubicBezTo>
                      <a:pt x="362" y="0"/>
                      <a:pt x="364" y="0"/>
                      <a:pt x="366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5" y="0"/>
                      <a:pt x="659" y="3"/>
                      <a:pt x="659" y="7"/>
                    </a:cubicBezTo>
                    <a:cubicBezTo>
                      <a:pt x="659" y="292"/>
                      <a:pt x="659" y="292"/>
                      <a:pt x="659" y="292"/>
                    </a:cubicBezTo>
                    <a:cubicBezTo>
                      <a:pt x="659" y="294"/>
                      <a:pt x="658" y="296"/>
                      <a:pt x="657" y="297"/>
                    </a:cubicBezTo>
                    <a:cubicBezTo>
                      <a:pt x="298" y="656"/>
                      <a:pt x="298" y="656"/>
                      <a:pt x="298" y="656"/>
                    </a:cubicBezTo>
                    <a:cubicBezTo>
                      <a:pt x="296" y="657"/>
                      <a:pt x="295" y="658"/>
                      <a:pt x="293" y="658"/>
                    </a:cubicBezTo>
                    <a:close/>
                    <a:moveTo>
                      <a:pt x="17" y="366"/>
                    </a:moveTo>
                    <a:cubicBezTo>
                      <a:pt x="293" y="641"/>
                      <a:pt x="293" y="641"/>
                      <a:pt x="293" y="641"/>
                    </a:cubicBezTo>
                    <a:cubicBezTo>
                      <a:pt x="645" y="289"/>
                      <a:pt x="645" y="289"/>
                      <a:pt x="645" y="289"/>
                    </a:cubicBezTo>
                    <a:cubicBezTo>
                      <a:pt x="645" y="14"/>
                      <a:pt x="645" y="14"/>
                      <a:pt x="645" y="14"/>
                    </a:cubicBezTo>
                    <a:cubicBezTo>
                      <a:pt x="369" y="14"/>
                      <a:pt x="369" y="14"/>
                      <a:pt x="369" y="14"/>
                    </a:cubicBezTo>
                    <a:lnTo>
                      <a:pt x="17" y="366"/>
                    </a:lnTo>
                    <a:close/>
                    <a:moveTo>
                      <a:pt x="515" y="206"/>
                    </a:moveTo>
                    <a:cubicBezTo>
                      <a:pt x="480" y="206"/>
                      <a:pt x="452" y="178"/>
                      <a:pt x="452" y="144"/>
                    </a:cubicBezTo>
                    <a:cubicBezTo>
                      <a:pt x="452" y="127"/>
                      <a:pt x="459" y="111"/>
                      <a:pt x="470" y="100"/>
                    </a:cubicBezTo>
                    <a:cubicBezTo>
                      <a:pt x="482" y="88"/>
                      <a:pt x="498" y="81"/>
                      <a:pt x="515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49" y="81"/>
                      <a:pt x="577" y="109"/>
                      <a:pt x="577" y="144"/>
                    </a:cubicBezTo>
                    <a:cubicBezTo>
                      <a:pt x="577" y="178"/>
                      <a:pt x="549" y="206"/>
                      <a:pt x="515" y="206"/>
                    </a:cubicBezTo>
                    <a:close/>
                    <a:moveTo>
                      <a:pt x="515" y="95"/>
                    </a:moveTo>
                    <a:cubicBezTo>
                      <a:pt x="502" y="95"/>
                      <a:pt x="489" y="100"/>
                      <a:pt x="480" y="110"/>
                    </a:cubicBezTo>
                    <a:cubicBezTo>
                      <a:pt x="471" y="119"/>
                      <a:pt x="466" y="131"/>
                      <a:pt x="466" y="144"/>
                    </a:cubicBezTo>
                    <a:cubicBezTo>
                      <a:pt x="466" y="171"/>
                      <a:pt x="488" y="192"/>
                      <a:pt x="515" y="192"/>
                    </a:cubicBezTo>
                    <a:cubicBezTo>
                      <a:pt x="541" y="192"/>
                      <a:pt x="563" y="171"/>
                      <a:pt x="563" y="144"/>
                    </a:cubicBezTo>
                    <a:cubicBezTo>
                      <a:pt x="563" y="117"/>
                      <a:pt x="541" y="95"/>
                      <a:pt x="515" y="9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E263EB8-E786-42A5-9355-2B69B553968E}"/>
                  </a:ext>
                </a:extLst>
              </p:cNvPr>
              <p:cNvSpPr txBox="1"/>
              <p:nvPr/>
            </p:nvSpPr>
            <p:spPr>
              <a:xfrm rot="20085144">
                <a:off x="1170920" y="1479820"/>
                <a:ext cx="415362" cy="33583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 </a:t>
                </a:r>
                <a:r>
                  <a:rPr lang="en-US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ID</a:t>
                </a:r>
                <a:endParaRPr lang="ru-RU" sz="20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+mn-cs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5684352B-16A2-4AD7-8A67-0D6942EAD992}"/>
                </a:ext>
              </a:extLst>
            </p:cNvPr>
            <p:cNvGrpSpPr/>
            <p:nvPr/>
          </p:nvGrpSpPr>
          <p:grpSpPr>
            <a:xfrm>
              <a:off x="2168039" y="4257581"/>
              <a:ext cx="759609" cy="551146"/>
              <a:chOff x="4751281" y="2634480"/>
              <a:chExt cx="1266089" cy="91593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0" name="Freeform 26">
                <a:extLst>
                  <a:ext uri="{FF2B5EF4-FFF2-40B4-BE49-F238E27FC236}">
                    <a16:creationId xmlns="" xmlns:a16="http://schemas.microsoft.com/office/drawing/2014/main" id="{982CF2F5-0F2A-41C1-BD10-81D8917D9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1281" y="3026461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="" xmlns:a16="http://schemas.microsoft.com/office/drawing/2014/main" id="{31B5E13D-7E3A-49E6-A82C-6E68979D4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1865" y="2647938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" name="Стрелка углом 84">
                <a:extLst>
                  <a:ext uri="{FF2B5EF4-FFF2-40B4-BE49-F238E27FC236}">
                    <a16:creationId xmlns="" xmlns:a16="http://schemas.microsoft.com/office/drawing/2014/main" id="{0F09E64D-09B1-4275-8075-42388B6D63CA}"/>
                  </a:ext>
                </a:extLst>
              </p:cNvPr>
              <p:cNvSpPr/>
              <p:nvPr/>
            </p:nvSpPr>
            <p:spPr>
              <a:xfrm>
                <a:off x="4923098" y="2634480"/>
                <a:ext cx="445671" cy="304894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Стрелка углом 85">
                <a:extLst>
                  <a:ext uri="{FF2B5EF4-FFF2-40B4-BE49-F238E27FC236}">
                    <a16:creationId xmlns="" xmlns:a16="http://schemas.microsoft.com/office/drawing/2014/main" id="{D4A66CE3-F1F5-4185-961A-5DE8D93C169B}"/>
                  </a:ext>
                </a:extLst>
              </p:cNvPr>
              <p:cNvSpPr/>
              <p:nvPr/>
            </p:nvSpPr>
            <p:spPr>
              <a:xfrm rot="10800000">
                <a:off x="5413529" y="3245515"/>
                <a:ext cx="445671" cy="304896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410" l="0" r="99512">
                          <a14:foregroundMark x1="33496" y1="16211" x2="33496" y2="16211"/>
                          <a14:foregroundMark x1="63086" y1="15332" x2="63086" y2="15332"/>
                          <a14:foregroundMark x1="80859" y1="41309" x2="80859" y2="41309"/>
                          <a14:foregroundMark x1="24414" y1="41602" x2="24414" y2="41602"/>
                          <a14:foregroundMark x1="38965" y1="65527" x2="38965" y2="65527"/>
                          <a14:foregroundMark x1="67285" y1="66113" x2="67285" y2="66113"/>
                          <a14:foregroundMark x1="60938" y1="51563" x2="60938" y2="51563"/>
                          <a14:foregroundMark x1="54297" y1="49805" x2="54297" y2="49805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043" y="5168767"/>
              <a:ext cx="900960" cy="900960"/>
            </a:xfrm>
            <a:prstGeom prst="rect">
              <a:avLst/>
            </a:prstGeom>
            <a:noFill/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107" y="3076884"/>
              <a:ext cx="1179257" cy="619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ФОРМИРОВАНИЕ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РЕГИСТРАЦИОННОГО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НОМЕРА ПАРТИИ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 (РНПТ)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014421" y="1615181"/>
            <a:ext cx="8627621" cy="11079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ввозе импортных товаров, подлежащих прослеживаемости импортером формируется РНПТ из регистрационного номера декларации на товары (регистрационного номера заявления о выпуске товаров до подачи декларации на товары) и номера товарной позиции товара из этой декларации на товары (заявления о выпуске товаров до подачи декларации на товары)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822274" y="3096851"/>
            <a:ext cx="5760640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 ввозе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3504156" y="4472615"/>
            <a:ext cx="5904656" cy="36933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об остатках</a:t>
            </a:r>
            <a:endParaRPr lang="ru-RU" sz="1600" b="1" dirty="0" smtClean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151784" y="5501436"/>
            <a:ext cx="6818997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ФТС России в части не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помещенных под таможенную процедуру выпуска для внутреннего потребления, которые конфискованы или обращены в собственность (доход) Российской Федерации иным способом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1272" y="1728668"/>
            <a:ext cx="3220512" cy="4724668"/>
            <a:chOff x="1087457" y="1242918"/>
            <a:chExt cx="2459559" cy="3747299"/>
          </a:xfrm>
        </p:grpSpPr>
        <p:sp>
          <p:nvSpPr>
            <p:cNvPr id="9" name="Прямоугольник 8"/>
            <p:cNvSpPr/>
            <p:nvPr/>
          </p:nvSpPr>
          <p:spPr>
            <a:xfrm rot="3600334">
              <a:off x="485026" y="2956217"/>
              <a:ext cx="3744000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087457" y="1242918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19635" y="2237187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233421" y="3223599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58705" y="4158306"/>
              <a:ext cx="788311" cy="78831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1034" y="1296057"/>
              <a:ext cx="494791" cy="622015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289191" y="3430053"/>
              <a:ext cx="682943" cy="420023"/>
              <a:chOff x="4735554" y="4167703"/>
              <a:chExt cx="785026" cy="459372"/>
            </a:xfrm>
          </p:grpSpPr>
          <p:sp>
            <p:nvSpPr>
              <p:cNvPr id="29" name="Freeform 41">
                <a:extLst>
                  <a:ext uri="{FF2B5EF4-FFF2-40B4-BE49-F238E27FC236}">
                    <a16:creationId xmlns="" xmlns:a16="http://schemas.microsoft.com/office/drawing/2014/main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7366" y="4167703"/>
                <a:ext cx="343214" cy="459372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="" xmlns:a16="http://schemas.microsoft.com/office/drawing/2014/main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5554" y="4184688"/>
                <a:ext cx="409129" cy="421254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="" xmlns:a16="http://schemas.microsoft.com/office/drawing/2014/main" id="{4B38EF5F-BC48-4B9C-B8C2-D97CE5620F31}"/>
                  </a:ext>
                </a:extLst>
              </p:cNvPr>
              <p:cNvGrpSpPr/>
              <p:nvPr/>
            </p:nvGrpSpPr>
            <p:grpSpPr>
              <a:xfrm>
                <a:off x="4854129" y="4258214"/>
                <a:ext cx="171979" cy="167472"/>
                <a:chOff x="10916244" y="3800264"/>
                <a:chExt cx="252236" cy="245623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="" xmlns:a16="http://schemas.microsoft.com/office/drawing/2014/main" id="{CA2A2754-9C6D-4DAF-B4FA-CBA3AC786EA9}"/>
                    </a:ext>
                  </a:extLst>
                </p:cNvPr>
                <p:cNvSpPr/>
                <p:nvPr/>
              </p:nvSpPr>
              <p:spPr>
                <a:xfrm>
                  <a:off x="10919460" y="3800261"/>
                  <a:ext cx="249020" cy="244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3" name="Изображение 10" descr="FNS_vizitka_for_rukovodstvo.png">
                  <a:extLst>
                    <a:ext uri="{FF2B5EF4-FFF2-40B4-BE49-F238E27FC236}">
                      <a16:creationId xmlns="" xmlns:a16="http://schemas.microsoft.com/office/drawing/2014/main" id="{C9AE4B36-3E99-49DE-84EE-48EECE32F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916244" y="3807160"/>
                  <a:ext cx="252236" cy="238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9D0BABEF-004A-4DB9-82DD-EFF27D645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550" y="1383226"/>
              <a:ext cx="575235" cy="476755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6725" y="1620606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810551" y="4368868"/>
              <a:ext cx="682943" cy="420023"/>
              <a:chOff x="3988068" y="4410785"/>
              <a:chExt cx="682943" cy="420023"/>
            </a:xfrm>
          </p:grpSpPr>
          <p:sp>
            <p:nvSpPr>
              <p:cNvPr id="26" name="Freeform 41">
                <a:extLst>
                  <a:ext uri="{FF2B5EF4-FFF2-40B4-BE49-F238E27FC236}">
                    <a16:creationId xmlns="" xmlns:a16="http://schemas.microsoft.com/office/drawing/2014/main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2428" y="4410785"/>
                <a:ext cx="298583" cy="420023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="" xmlns:a16="http://schemas.microsoft.com/office/drawing/2014/main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8068" y="4426315"/>
                <a:ext cx="355927" cy="385170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659" y="4499545"/>
                <a:ext cx="148636" cy="157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1775022" y="2447152"/>
              <a:ext cx="682944" cy="420023"/>
              <a:chOff x="4845952" y="4266028"/>
              <a:chExt cx="785027" cy="459372"/>
            </a:xfrm>
          </p:grpSpPr>
          <p:sp>
            <p:nvSpPr>
              <p:cNvPr id="21" name="Freeform 41">
                <a:extLst>
                  <a:ext uri="{FF2B5EF4-FFF2-40B4-BE49-F238E27FC236}">
                    <a16:creationId xmlns="" xmlns:a16="http://schemas.microsoft.com/office/drawing/2014/main" id="{B6A36765-5B1F-4F0D-92B0-38633294B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765" y="4266028"/>
                <a:ext cx="343214" cy="459372"/>
              </a:xfrm>
              <a:custGeom>
                <a:avLst/>
                <a:gdLst>
                  <a:gd name="T0" fmla="*/ 248 w 327"/>
                  <a:gd name="T1" fmla="*/ 2 h 398"/>
                  <a:gd name="T2" fmla="*/ 248 w 327"/>
                  <a:gd name="T3" fmla="*/ 2 h 398"/>
                  <a:gd name="T4" fmla="*/ 247 w 327"/>
                  <a:gd name="T5" fmla="*/ 1 h 398"/>
                  <a:gd name="T6" fmla="*/ 246 w 327"/>
                  <a:gd name="T7" fmla="*/ 0 h 398"/>
                  <a:gd name="T8" fmla="*/ 5 w 327"/>
                  <a:gd name="T9" fmla="*/ 7 h 398"/>
                  <a:gd name="T10" fmla="*/ 0 w 327"/>
                  <a:gd name="T11" fmla="*/ 387 h 398"/>
                  <a:gd name="T12" fmla="*/ 244 w 327"/>
                  <a:gd name="T13" fmla="*/ 398 h 398"/>
                  <a:gd name="T14" fmla="*/ 245 w 327"/>
                  <a:gd name="T15" fmla="*/ 398 h 398"/>
                  <a:gd name="T16" fmla="*/ 246 w 327"/>
                  <a:gd name="T17" fmla="*/ 398 h 398"/>
                  <a:gd name="T18" fmla="*/ 247 w 327"/>
                  <a:gd name="T19" fmla="*/ 398 h 398"/>
                  <a:gd name="T20" fmla="*/ 247 w 327"/>
                  <a:gd name="T21" fmla="*/ 397 h 398"/>
                  <a:gd name="T22" fmla="*/ 248 w 327"/>
                  <a:gd name="T23" fmla="*/ 397 h 398"/>
                  <a:gd name="T24" fmla="*/ 326 w 327"/>
                  <a:gd name="T25" fmla="*/ 319 h 398"/>
                  <a:gd name="T26" fmla="*/ 327 w 327"/>
                  <a:gd name="T27" fmla="*/ 83 h 398"/>
                  <a:gd name="T28" fmla="*/ 240 w 327"/>
                  <a:gd name="T29" fmla="*/ 389 h 398"/>
                  <a:gd name="T30" fmla="*/ 10 w 327"/>
                  <a:gd name="T31" fmla="*/ 16 h 398"/>
                  <a:gd name="T32" fmla="*/ 240 w 327"/>
                  <a:gd name="T33" fmla="*/ 389 h 398"/>
                  <a:gd name="T34" fmla="*/ 249 w 327"/>
                  <a:gd name="T35" fmla="*/ 382 h 398"/>
                  <a:gd name="T36" fmla="*/ 318 w 327"/>
                  <a:gd name="T37" fmla="*/ 85 h 398"/>
                  <a:gd name="T38" fmla="*/ 50 w 327"/>
                  <a:gd name="T39" fmla="*/ 175 h 398"/>
                  <a:gd name="T40" fmla="*/ 197 w 327"/>
                  <a:gd name="T41" fmla="*/ 175 h 398"/>
                  <a:gd name="T42" fmla="*/ 202 w 327"/>
                  <a:gd name="T43" fmla="*/ 111 h 398"/>
                  <a:gd name="T44" fmla="*/ 200 w 327"/>
                  <a:gd name="T45" fmla="*/ 49 h 398"/>
                  <a:gd name="T46" fmla="*/ 50 w 327"/>
                  <a:gd name="T47" fmla="*/ 51 h 398"/>
                  <a:gd name="T48" fmla="*/ 45 w 327"/>
                  <a:gd name="T49" fmla="*/ 113 h 398"/>
                  <a:gd name="T50" fmla="*/ 46 w 327"/>
                  <a:gd name="T51" fmla="*/ 174 h 398"/>
                  <a:gd name="T52" fmla="*/ 54 w 327"/>
                  <a:gd name="T53" fmla="*/ 60 h 398"/>
                  <a:gd name="T54" fmla="*/ 192 w 327"/>
                  <a:gd name="T55" fmla="*/ 107 h 398"/>
                  <a:gd name="T56" fmla="*/ 54 w 327"/>
                  <a:gd name="T57" fmla="*/ 60 h 398"/>
                  <a:gd name="T58" fmla="*/ 192 w 327"/>
                  <a:gd name="T59" fmla="*/ 116 h 398"/>
                  <a:gd name="T60" fmla="*/ 54 w 327"/>
                  <a:gd name="T61" fmla="*/ 166 h 398"/>
                  <a:gd name="T62" fmla="*/ 123 w 327"/>
                  <a:gd name="T63" fmla="*/ 224 h 398"/>
                  <a:gd name="T64" fmla="*/ 123 w 327"/>
                  <a:gd name="T65" fmla="*/ 278 h 398"/>
                  <a:gd name="T66" fmla="*/ 150 w 327"/>
                  <a:gd name="T67" fmla="*/ 251 h 398"/>
                  <a:gd name="T68" fmla="*/ 123 w 327"/>
                  <a:gd name="T69" fmla="*/ 269 h 398"/>
                  <a:gd name="T70" fmla="*/ 123 w 327"/>
                  <a:gd name="T71" fmla="*/ 269 h 398"/>
                  <a:gd name="T72" fmla="*/ 123 w 327"/>
                  <a:gd name="T73" fmla="*/ 233 h 398"/>
                  <a:gd name="T74" fmla="*/ 123 w 327"/>
                  <a:gd name="T75" fmla="*/ 269 h 398"/>
                  <a:gd name="T76" fmla="*/ 122 w 327"/>
                  <a:gd name="T77" fmla="*/ 288 h 398"/>
                  <a:gd name="T78" fmla="*/ 123 w 327"/>
                  <a:gd name="T79" fmla="*/ 342 h 398"/>
                  <a:gd name="T80" fmla="*/ 150 w 327"/>
                  <a:gd name="T81" fmla="*/ 315 h 398"/>
                  <a:gd name="T82" fmla="*/ 123 w 327"/>
                  <a:gd name="T83" fmla="*/ 332 h 398"/>
                  <a:gd name="T84" fmla="*/ 105 w 327"/>
                  <a:gd name="T85" fmla="*/ 314 h 398"/>
                  <a:gd name="T86" fmla="*/ 123 w 327"/>
                  <a:gd name="T87" fmla="*/ 297 h 398"/>
                  <a:gd name="T88" fmla="*/ 123 w 327"/>
                  <a:gd name="T89" fmla="*/ 3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" h="398">
                    <a:moveTo>
                      <a:pt x="326" y="80"/>
                    </a:move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2"/>
                      <a:pt x="248" y="2"/>
                      <a:pt x="248" y="2"/>
                    </a:cubicBezTo>
                    <a:cubicBezTo>
                      <a:pt x="248" y="1"/>
                      <a:pt x="247" y="1"/>
                      <a:pt x="247" y="1"/>
                    </a:cubicBezTo>
                    <a:cubicBezTo>
                      <a:pt x="247" y="1"/>
                      <a:pt x="247" y="1"/>
                      <a:pt x="247" y="1"/>
                    </a:cubicBezTo>
                    <a:cubicBezTo>
                      <a:pt x="246" y="1"/>
                      <a:pt x="246" y="0"/>
                      <a:pt x="24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5" y="0"/>
                      <a:pt x="245" y="0"/>
                      <a:pt x="24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0" y="9"/>
                      <a:pt x="0" y="1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389"/>
                      <a:pt x="2" y="392"/>
                      <a:pt x="5" y="392"/>
                    </a:cubicBezTo>
                    <a:cubicBezTo>
                      <a:pt x="244" y="398"/>
                      <a:pt x="244" y="398"/>
                      <a:pt x="244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5" y="398"/>
                    </a:cubicBezTo>
                    <a:cubicBezTo>
                      <a:pt x="245" y="398"/>
                      <a:pt x="245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6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8"/>
                    </a:cubicBezTo>
                    <a:cubicBezTo>
                      <a:pt x="247" y="398"/>
                      <a:pt x="247" y="398"/>
                      <a:pt x="247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248" y="397"/>
                      <a:pt x="248" y="397"/>
                      <a:pt x="248" y="397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7" y="318"/>
                      <a:pt x="327" y="317"/>
                      <a:pt x="327" y="315"/>
                    </a:cubicBezTo>
                    <a:cubicBezTo>
                      <a:pt x="327" y="83"/>
                      <a:pt x="327" y="83"/>
                      <a:pt x="327" y="83"/>
                    </a:cubicBezTo>
                    <a:cubicBezTo>
                      <a:pt x="327" y="82"/>
                      <a:pt x="327" y="81"/>
                      <a:pt x="326" y="80"/>
                    </a:cubicBezTo>
                    <a:close/>
                    <a:moveTo>
                      <a:pt x="240" y="389"/>
                    </a:moveTo>
                    <a:cubicBezTo>
                      <a:pt x="10" y="382"/>
                      <a:pt x="10" y="382"/>
                      <a:pt x="10" y="38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240" y="10"/>
                      <a:pt x="240" y="10"/>
                      <a:pt x="240" y="10"/>
                    </a:cubicBezTo>
                    <a:lnTo>
                      <a:pt x="240" y="389"/>
                    </a:lnTo>
                    <a:close/>
                    <a:moveTo>
                      <a:pt x="318" y="313"/>
                    </a:moveTo>
                    <a:cubicBezTo>
                      <a:pt x="249" y="382"/>
                      <a:pt x="249" y="382"/>
                      <a:pt x="249" y="382"/>
                    </a:cubicBezTo>
                    <a:cubicBezTo>
                      <a:pt x="249" y="16"/>
                      <a:pt x="249" y="16"/>
                      <a:pt x="249" y="16"/>
                    </a:cubicBezTo>
                    <a:cubicBezTo>
                      <a:pt x="318" y="85"/>
                      <a:pt x="318" y="85"/>
                      <a:pt x="318" y="85"/>
                    </a:cubicBezTo>
                    <a:lnTo>
                      <a:pt x="318" y="313"/>
                    </a:lnTo>
                    <a:close/>
                    <a:moveTo>
                      <a:pt x="50" y="175"/>
                    </a:moveTo>
                    <a:cubicBezTo>
                      <a:pt x="50" y="175"/>
                      <a:pt x="50" y="175"/>
                      <a:pt x="50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200" y="175"/>
                      <a:pt x="202" y="173"/>
                      <a:pt x="202" y="170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52"/>
                      <a:pt x="202" y="52"/>
                      <a:pt x="202" y="52"/>
                    </a:cubicBezTo>
                    <a:cubicBezTo>
                      <a:pt x="202" y="51"/>
                      <a:pt x="201" y="50"/>
                      <a:pt x="200" y="49"/>
                    </a:cubicBezTo>
                    <a:cubicBezTo>
                      <a:pt x="199" y="48"/>
                      <a:pt x="198" y="48"/>
                      <a:pt x="197" y="48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7" y="51"/>
                      <a:pt x="45" y="53"/>
                      <a:pt x="45" y="55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2"/>
                      <a:pt x="46" y="173"/>
                      <a:pt x="46" y="174"/>
                    </a:cubicBezTo>
                    <a:cubicBezTo>
                      <a:pt x="47" y="175"/>
                      <a:pt x="49" y="175"/>
                      <a:pt x="50" y="175"/>
                    </a:cubicBezTo>
                    <a:close/>
                    <a:moveTo>
                      <a:pt x="54" y="60"/>
                    </a:moveTo>
                    <a:cubicBezTo>
                      <a:pt x="192" y="57"/>
                      <a:pt x="192" y="57"/>
                      <a:pt x="192" y="57"/>
                    </a:cubicBezTo>
                    <a:cubicBezTo>
                      <a:pt x="192" y="107"/>
                      <a:pt x="192" y="107"/>
                      <a:pt x="192" y="107"/>
                    </a:cubicBezTo>
                    <a:cubicBezTo>
                      <a:pt x="54" y="108"/>
                      <a:pt x="54" y="108"/>
                      <a:pt x="54" y="108"/>
                    </a:cubicBezTo>
                    <a:lnTo>
                      <a:pt x="54" y="60"/>
                    </a:lnTo>
                    <a:close/>
                    <a:moveTo>
                      <a:pt x="54" y="118"/>
                    </a:move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65"/>
                      <a:pt x="192" y="165"/>
                      <a:pt x="192" y="165"/>
                    </a:cubicBezTo>
                    <a:cubicBezTo>
                      <a:pt x="54" y="166"/>
                      <a:pt x="54" y="166"/>
                      <a:pt x="54" y="166"/>
                    </a:cubicBezTo>
                    <a:lnTo>
                      <a:pt x="54" y="118"/>
                    </a:lnTo>
                    <a:close/>
                    <a:moveTo>
                      <a:pt x="123" y="224"/>
                    </a:moveTo>
                    <a:cubicBezTo>
                      <a:pt x="107" y="224"/>
                      <a:pt x="95" y="236"/>
                      <a:pt x="95" y="251"/>
                    </a:cubicBezTo>
                    <a:cubicBezTo>
                      <a:pt x="95" y="266"/>
                      <a:pt x="107" y="278"/>
                      <a:pt x="123" y="278"/>
                    </a:cubicBezTo>
                    <a:cubicBezTo>
                      <a:pt x="123" y="278"/>
                      <a:pt x="123" y="278"/>
                      <a:pt x="123" y="278"/>
                    </a:cubicBezTo>
                    <a:cubicBezTo>
                      <a:pt x="138" y="278"/>
                      <a:pt x="150" y="266"/>
                      <a:pt x="150" y="251"/>
                    </a:cubicBezTo>
                    <a:cubicBezTo>
                      <a:pt x="150" y="236"/>
                      <a:pt x="138" y="224"/>
                      <a:pt x="123" y="224"/>
                    </a:cubicBezTo>
                    <a:close/>
                    <a:moveTo>
                      <a:pt x="123" y="269"/>
                    </a:moveTo>
                    <a:cubicBezTo>
                      <a:pt x="123" y="274"/>
                      <a:pt x="123" y="274"/>
                      <a:pt x="123" y="274"/>
                    </a:cubicBezTo>
                    <a:cubicBezTo>
                      <a:pt x="123" y="269"/>
                      <a:pt x="123" y="269"/>
                      <a:pt x="123" y="269"/>
                    </a:cubicBezTo>
                    <a:cubicBezTo>
                      <a:pt x="113" y="269"/>
                      <a:pt x="105" y="261"/>
                      <a:pt x="105" y="251"/>
                    </a:cubicBezTo>
                    <a:cubicBezTo>
                      <a:pt x="105" y="241"/>
                      <a:pt x="113" y="233"/>
                      <a:pt x="123" y="233"/>
                    </a:cubicBezTo>
                    <a:cubicBezTo>
                      <a:pt x="133" y="234"/>
                      <a:pt x="141" y="242"/>
                      <a:pt x="141" y="251"/>
                    </a:cubicBezTo>
                    <a:cubicBezTo>
                      <a:pt x="141" y="261"/>
                      <a:pt x="133" y="269"/>
                      <a:pt x="123" y="269"/>
                    </a:cubicBezTo>
                    <a:close/>
                    <a:moveTo>
                      <a:pt x="123" y="288"/>
                    </a:moveTo>
                    <a:cubicBezTo>
                      <a:pt x="122" y="288"/>
                      <a:pt x="122" y="288"/>
                      <a:pt x="122" y="288"/>
                    </a:cubicBezTo>
                    <a:cubicBezTo>
                      <a:pt x="107" y="288"/>
                      <a:pt x="95" y="300"/>
                      <a:pt x="95" y="314"/>
                    </a:cubicBezTo>
                    <a:cubicBezTo>
                      <a:pt x="95" y="329"/>
                      <a:pt x="107" y="341"/>
                      <a:pt x="123" y="342"/>
                    </a:cubicBezTo>
                    <a:cubicBezTo>
                      <a:pt x="123" y="342"/>
                      <a:pt x="123" y="342"/>
                      <a:pt x="123" y="342"/>
                    </a:cubicBezTo>
                    <a:cubicBezTo>
                      <a:pt x="138" y="342"/>
                      <a:pt x="150" y="330"/>
                      <a:pt x="150" y="315"/>
                    </a:cubicBezTo>
                    <a:cubicBezTo>
                      <a:pt x="150" y="300"/>
                      <a:pt x="138" y="288"/>
                      <a:pt x="123" y="288"/>
                    </a:cubicBezTo>
                    <a:close/>
                    <a:moveTo>
                      <a:pt x="123" y="332"/>
                    </a:moveTo>
                    <a:cubicBezTo>
                      <a:pt x="123" y="332"/>
                      <a:pt x="123" y="332"/>
                      <a:pt x="123" y="332"/>
                    </a:cubicBezTo>
                    <a:cubicBezTo>
                      <a:pt x="113" y="332"/>
                      <a:pt x="105" y="324"/>
                      <a:pt x="105" y="314"/>
                    </a:cubicBezTo>
                    <a:cubicBezTo>
                      <a:pt x="105" y="305"/>
                      <a:pt x="113" y="297"/>
                      <a:pt x="123" y="297"/>
                    </a:cubicBezTo>
                    <a:cubicBezTo>
                      <a:pt x="123" y="297"/>
                      <a:pt x="123" y="297"/>
                      <a:pt x="123" y="297"/>
                    </a:cubicBezTo>
                    <a:cubicBezTo>
                      <a:pt x="133" y="297"/>
                      <a:pt x="141" y="305"/>
                      <a:pt x="141" y="315"/>
                    </a:cubicBezTo>
                    <a:cubicBezTo>
                      <a:pt x="141" y="325"/>
                      <a:pt x="133" y="332"/>
                      <a:pt x="123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FF4DBACC-4E5E-44D5-974A-022A85FD4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952" y="4283009"/>
                <a:ext cx="409129" cy="421254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="" xmlns:a16="http://schemas.microsoft.com/office/drawing/2014/main" id="{4B38EF5F-BC48-4B9C-B8C2-D97CE5620F31}"/>
                  </a:ext>
                </a:extLst>
              </p:cNvPr>
              <p:cNvGrpSpPr/>
              <p:nvPr/>
            </p:nvGrpSpPr>
            <p:grpSpPr>
              <a:xfrm>
                <a:off x="4950120" y="4357474"/>
                <a:ext cx="186355" cy="166543"/>
                <a:chOff x="11057077" y="3945835"/>
                <a:chExt cx="273322" cy="244260"/>
              </a:xfrm>
            </p:grpSpPr>
            <p:sp>
              <p:nvSpPr>
                <p:cNvPr id="24" name="Овал 23">
                  <a:extLst>
                    <a:ext uri="{FF2B5EF4-FFF2-40B4-BE49-F238E27FC236}">
                      <a16:creationId xmlns="" xmlns:a16="http://schemas.microsoft.com/office/drawing/2014/main" id="{CA2A2754-9C6D-4DAF-B4FA-CBA3AC786EA9}"/>
                    </a:ext>
                  </a:extLst>
                </p:cNvPr>
                <p:cNvSpPr/>
                <p:nvPr/>
              </p:nvSpPr>
              <p:spPr>
                <a:xfrm>
                  <a:off x="11057077" y="3945835"/>
                  <a:ext cx="249020" cy="244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5" name="Изображение 10" descr="FNS_vizitka_for_rukovodstvo.png">
                  <a:extLst>
                    <a:ext uri="{FF2B5EF4-FFF2-40B4-BE49-F238E27FC236}">
                      <a16:creationId xmlns="" xmlns:a16="http://schemas.microsoft.com/office/drawing/2014/main" id="{C9AE4B36-3E99-49DE-84EE-48EECE32F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078162" y="3951367"/>
                  <a:ext cx="252237" cy="238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261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ПОСТУПЛЕНИЕ НОВОГО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4468391" y="1484784"/>
            <a:ext cx="993386" cy="993386"/>
            <a:chOff x="3000762" y="333762"/>
            <a:chExt cx="6190476" cy="619047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4074">
              <a:off x="3000762" y="333762"/>
              <a:ext cx="6190476" cy="61904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81629" y="2609248"/>
              <a:ext cx="1146201" cy="91132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ДТ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9" y="1628800"/>
            <a:ext cx="2521474" cy="110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Импорт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третьих стран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A1EC13E-5D90-464E-A82D-2113BF8273C3}"/>
              </a:ext>
            </a:extLst>
          </p:cNvPr>
          <p:cNvSpPr/>
          <p:nvPr/>
        </p:nvSpPr>
        <p:spPr>
          <a:xfrm>
            <a:off x="8282262" y="1638035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8DE3A2-69EC-4E89-A983-29BCBE15840A}"/>
              </a:ext>
            </a:extLst>
          </p:cNvPr>
          <p:cNvSpPr/>
          <p:nvPr/>
        </p:nvSpPr>
        <p:spPr>
          <a:xfrm>
            <a:off x="8282262" y="2560692"/>
            <a:ext cx="2772765" cy="43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 приеме товара к учету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B0B9850-5FE2-43C1-BEB5-A3C3ADB4147D}"/>
              </a:ext>
            </a:extLst>
          </p:cNvPr>
          <p:cNvSpPr/>
          <p:nvPr/>
        </p:nvSpPr>
        <p:spPr>
          <a:xfrm>
            <a:off x="8391953" y="1705958"/>
            <a:ext cx="2484964" cy="73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присвоение учетной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системой импортера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12AA93F-FBF4-459F-9EF7-7361C5BBE1E5}"/>
              </a:ext>
            </a:extLst>
          </p:cNvPr>
          <p:cNvSpPr/>
          <p:nvPr/>
        </p:nvSpPr>
        <p:spPr>
          <a:xfrm>
            <a:off x="766213" y="2851319"/>
            <a:ext cx="2521474" cy="201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Наличие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на дату вступления </a:t>
            </a:r>
            <a:r>
              <a:rPr lang="ru-RU" dirty="0" smtClean="0">
                <a:latin typeface="Arial Narrow" panose="020B0606020202030204" pitchFamily="34" charset="0"/>
              </a:rPr>
              <a:t>Перечня товаров, подлежащих прослеживаемости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475913" y="3469220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об остатках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4691228" y="3356992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1" name="Рисунок 40" descr="Документ">
            <a:extLst>
              <a:ext uri="{FF2B5EF4-FFF2-40B4-BE49-F238E27FC236}">
                <a16:creationId xmlns="" xmlns:a16="http://schemas.microsoft.com/office/drawing/2014/main" id="{D51775EB-1988-4634-937A-82BFF891D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3586" y="3475106"/>
            <a:ext cx="452860" cy="45286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84D2D6C-81EC-44FB-9E9C-C28AC6D4681D}"/>
              </a:ext>
            </a:extLst>
          </p:cNvPr>
          <p:cNvSpPr/>
          <p:nvPr/>
        </p:nvSpPr>
        <p:spPr>
          <a:xfrm>
            <a:off x="8256240" y="3212976"/>
            <a:ext cx="2840570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0A3C01B-30BA-418C-921D-215A35F54C3B}"/>
              </a:ext>
            </a:extLst>
          </p:cNvPr>
          <p:cNvSpPr/>
          <p:nvPr/>
        </p:nvSpPr>
        <p:spPr>
          <a:xfrm>
            <a:off x="8400256" y="3347254"/>
            <a:ext cx="2443127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35E2475-CC4C-4854-8FD2-F9A5010A2125}"/>
              </a:ext>
            </a:extLst>
          </p:cNvPr>
          <p:cNvSpPr/>
          <p:nvPr/>
        </p:nvSpPr>
        <p:spPr>
          <a:xfrm>
            <a:off x="8256240" y="4135632"/>
            <a:ext cx="2840570" cy="556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7320136" y="3825381"/>
            <a:ext cx="936104" cy="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3287687" y="3825905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475914" y="1837118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на товары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4691229" y="1652882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7320137" y="2121271"/>
            <a:ext cx="936104" cy="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287688" y="2121795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0C3CA011-7ACD-4B7D-BC1C-8E7BBE31055A}"/>
              </a:ext>
            </a:extLst>
          </p:cNvPr>
          <p:cNvSpPr/>
          <p:nvPr/>
        </p:nvSpPr>
        <p:spPr>
          <a:xfrm>
            <a:off x="766212" y="5013176"/>
            <a:ext cx="2521475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Ввоз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ЕАЭС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5352662" y="5111652"/>
            <a:ext cx="175061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ввозе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1352" y="5150819"/>
            <a:ext cx="500385" cy="4528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691228" y="5018329"/>
            <a:ext cx="2628907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3287687" y="5588886"/>
            <a:ext cx="1423665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256240" y="5018329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7320135" y="5487242"/>
            <a:ext cx="9361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400256" y="5098593"/>
            <a:ext cx="2388437" cy="49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691228" y="5940987"/>
            <a:ext cx="2628907" cy="56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от даты принятия товара к учету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256240" y="5940985"/>
            <a:ext cx="2772765" cy="57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27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Реализация 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628800"/>
            <a:ext cx="2521474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</a:t>
            </a:r>
            <a:r>
              <a:rPr lang="ru-RU" dirty="0" smtClean="0">
                <a:latin typeface="Arial Narrow" panose="020B0606020202030204" pitchFamily="34" charset="0"/>
              </a:rPr>
              <a:t>налогообложения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47747" y="3861048"/>
            <a:ext cx="2521474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358360" y="1786508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43538" y="2573088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148686" y="1791866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0688" y="2560518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358360" y="2709165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148686" y="2714220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290779" y="4001680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375957" y="4788260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290779" y="4924337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863253" y="1997339"/>
            <a:ext cx="251944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документ об отгрузке товаров (УПД)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6999" y="2028991"/>
            <a:ext cx="500385" cy="45286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655840" y="4212511"/>
            <a:ext cx="2664296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счет-фактура, электронный документ об отгрузке товаров  (УПД)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9418" y="4244163"/>
            <a:ext cx="500385" cy="4528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93449" y="2001781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256" y="2018688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086126" y="4005064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248128" y="4797152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086126" y="4927418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30889" y="4214979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696" y="4231886"/>
            <a:ext cx="500385" cy="45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3255268"/>
            <a:ext cx="286606" cy="198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7A3EAF5-BB26-4E30-974C-5149C0BD7627}"/>
              </a:ext>
            </a:extLst>
          </p:cNvPr>
          <p:cNvSpPr txBox="1"/>
          <p:nvPr/>
        </p:nvSpPr>
        <p:spPr>
          <a:xfrm>
            <a:off x="944960" y="5991255"/>
            <a:ext cx="9975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Налогоплательщиками на специальных режимах налогообложения в отчет об операциях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включаются </a:t>
            </a:r>
            <a:r>
              <a:rPr lang="ru-RU" b="1" dirty="0" smtClean="0">
                <a:solidFill>
                  <a:srgbClr val="EDEEE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_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сведения о приобретении товаров, подлежащих прослеживаемости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возобновление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8" y="1629023"/>
            <a:ext cx="4903221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>
                <a:latin typeface="Arial Narrow" panose="020B0606020202030204" pitchFamily="34" charset="0"/>
              </a:rPr>
              <a:t>специальном режиме налогообложения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096000" y="1629023"/>
            <a:ext cx="4908926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 smtClean="0">
                <a:latin typeface="Arial Narrow" panose="020B0606020202030204" pitchFamily="34" charset="0"/>
              </a:rPr>
              <a:t>основном </a:t>
            </a:r>
            <a:r>
              <a:rPr lang="ru-RU" dirty="0">
                <a:latin typeface="Arial Narrow" panose="020B0606020202030204" pitchFamily="34" charset="0"/>
              </a:rPr>
              <a:t>режиме налогообложения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67408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ранее утраченного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761632" y="3648649"/>
            <a:ext cx="3321816" cy="7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реализованного в розницу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288754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из производства товара, ранее переданного на переработку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4377256" y="5373439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4822019" y="5583354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826" y="5600261"/>
            <a:ext cx="500385" cy="45286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989324" y="2902869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972556" y="4584976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12976</TotalTime>
  <Words>1949</Words>
  <Application>Microsoft Office PowerPoint</Application>
  <PresentationFormat>Произвольный</PresentationFormat>
  <Paragraphs>304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5_Present_FNS2012_A4</vt:lpstr>
      <vt:lpstr>НАЦИОНАЛЬНАЯ СИСТЕМА ПРОСЛЕЖИВАЕМОСТИ</vt:lpstr>
      <vt:lpstr>СОГЛАШЕНИЕ О МЕХАНИЗМЕ ПРОСЛЕЖИВАЕМОСТИ</vt:lpstr>
      <vt:lpstr>ЦЕЛИ СОЗДАНИЯ национальной СИСТЕМЫ ПРОСЛЕЖИВАЕМОСТИ</vt:lpstr>
      <vt:lpstr>ИСТОЧНИКИ ФОРМИРОВАНИЯ СИСТЕМЫ ПРОСЛЕЖИВАЕМОСТИ</vt:lpstr>
      <vt:lpstr>ПРИНЦИП функционирования НАЦИОНАЛЬНОЙ СИСТЕМЫ ПРОСЛЕЖИВАЕМОСТИ</vt:lpstr>
      <vt:lpstr>ФОРМИРОВАНИЕ РЕГИСТРАЦИОННОГО НОМЕРА ПАРТИИ ТОВАРА (РНПТ)</vt:lpstr>
      <vt:lpstr>ПОСТУПЛЕНИЕ НОВОГО ТОВАРА</vt:lpstr>
      <vt:lpstr>ВНУТРЕННИЙ ОБОРОТ – Реализация товара</vt:lpstr>
      <vt:lpstr>ВНУТРЕННИЙ ОБОРОТ – возобновление прослеживаемости</vt:lpstr>
      <vt:lpstr>ВНУТРЕННИЙ ОБОРОТ – выбытие из прослеживаемости</vt:lpstr>
      <vt:lpstr>ВНУТРЕННИЙ ОБОРОТ – экспорт в еаэс</vt:lpstr>
      <vt:lpstr>ЭТАПЫ РЕАЛИЗАЦИИ СИСТЕМЫ ПРОСЛЕЖИВАЕМОСТИ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СЕРВИСЫ НАЦИОНАЛЬНОЙ СИСТЕМЫ ПРОСЛЕЖИВАЕМОСТИ</vt:lpstr>
      <vt:lpstr>Сервис «Прослеживается ли мой товар?»</vt:lpstr>
      <vt:lpstr>Сервис «Проверь идентификатор прослеживаемости»</vt:lpstr>
      <vt:lpstr>РЕКОМЕНДАЦИИ ФНС РОССИИ ПО ПОДГОТОВКЕ К ПРОСЛЕЖИВАЕМОСТИ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Силакова Светлана Сергеевна</dc:creator>
  <cp:lastModifiedBy>Фахретдинова Айгуль Радиковна</cp:lastModifiedBy>
  <cp:revision>453</cp:revision>
  <cp:lastPrinted>2017-12-22T11:02:21Z</cp:lastPrinted>
  <dcterms:created xsi:type="dcterms:W3CDTF">2016-03-09T07:13:01Z</dcterms:created>
  <dcterms:modified xsi:type="dcterms:W3CDTF">2021-05-13T07:52:23Z</dcterms:modified>
</cp:coreProperties>
</file>